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comments/modernComment_163_83688043.xml" ContentType="application/vnd.ms-powerpoint.comment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8"/>
  </p:notesMasterIdLst>
  <p:sldIdLst>
    <p:sldId id="257" r:id="rId5"/>
    <p:sldId id="260" r:id="rId6"/>
    <p:sldId id="359" r:id="rId7"/>
    <p:sldId id="347" r:id="rId8"/>
    <p:sldId id="346" r:id="rId9"/>
    <p:sldId id="269" r:id="rId10"/>
    <p:sldId id="330" r:id="rId11"/>
    <p:sldId id="275" r:id="rId12"/>
    <p:sldId id="357" r:id="rId13"/>
    <p:sldId id="348" r:id="rId14"/>
    <p:sldId id="270" r:id="rId15"/>
    <p:sldId id="262" r:id="rId16"/>
    <p:sldId id="273" r:id="rId17"/>
    <p:sldId id="274" r:id="rId18"/>
    <p:sldId id="350" r:id="rId19"/>
    <p:sldId id="349" r:id="rId20"/>
    <p:sldId id="265" r:id="rId21"/>
    <p:sldId id="268" r:id="rId22"/>
    <p:sldId id="266" r:id="rId23"/>
    <p:sldId id="332" r:id="rId24"/>
    <p:sldId id="276" r:id="rId25"/>
    <p:sldId id="277" r:id="rId26"/>
    <p:sldId id="278" r:id="rId27"/>
    <p:sldId id="280" r:id="rId28"/>
    <p:sldId id="279" r:id="rId29"/>
    <p:sldId id="263" r:id="rId30"/>
    <p:sldId id="281" r:id="rId31"/>
    <p:sldId id="264" r:id="rId32"/>
    <p:sldId id="333" r:id="rId33"/>
    <p:sldId id="267" r:id="rId34"/>
    <p:sldId id="283" r:id="rId35"/>
    <p:sldId id="284" r:id="rId36"/>
    <p:sldId id="282" r:id="rId37"/>
    <p:sldId id="285" r:id="rId38"/>
    <p:sldId id="291" r:id="rId39"/>
    <p:sldId id="297" r:id="rId40"/>
    <p:sldId id="334" r:id="rId41"/>
    <p:sldId id="298" r:id="rId42"/>
    <p:sldId id="299" r:id="rId43"/>
    <p:sldId id="300" r:id="rId44"/>
    <p:sldId id="327" r:id="rId45"/>
    <p:sldId id="286" r:id="rId46"/>
    <p:sldId id="292" r:id="rId47"/>
    <p:sldId id="301" r:id="rId48"/>
    <p:sldId id="335" r:id="rId49"/>
    <p:sldId id="302" r:id="rId50"/>
    <p:sldId id="303" r:id="rId51"/>
    <p:sldId id="305" r:id="rId52"/>
    <p:sldId id="306" r:id="rId53"/>
    <p:sldId id="304" r:id="rId54"/>
    <p:sldId id="287" r:id="rId55"/>
    <p:sldId id="293" r:id="rId56"/>
    <p:sldId id="307" r:id="rId57"/>
    <p:sldId id="358" r:id="rId58"/>
    <p:sldId id="308" r:id="rId59"/>
    <p:sldId id="313" r:id="rId60"/>
    <p:sldId id="309" r:id="rId61"/>
    <p:sldId id="310" r:id="rId62"/>
    <p:sldId id="312" r:id="rId63"/>
    <p:sldId id="288" r:id="rId64"/>
    <p:sldId id="294" r:id="rId65"/>
    <p:sldId id="314" r:id="rId66"/>
    <p:sldId id="337" r:id="rId67"/>
    <p:sldId id="315" r:id="rId68"/>
    <p:sldId id="316" r:id="rId69"/>
    <p:sldId id="317" r:id="rId70"/>
    <p:sldId id="289" r:id="rId71"/>
    <p:sldId id="295" r:id="rId72"/>
    <p:sldId id="318" r:id="rId73"/>
    <p:sldId id="338" r:id="rId74"/>
    <p:sldId id="319" r:id="rId75"/>
    <p:sldId id="320" r:id="rId76"/>
    <p:sldId id="321" r:id="rId77"/>
    <p:sldId id="290" r:id="rId78"/>
    <p:sldId id="296" r:id="rId79"/>
    <p:sldId id="322" r:id="rId80"/>
    <p:sldId id="339" r:id="rId81"/>
    <p:sldId id="323" r:id="rId82"/>
    <p:sldId id="324" r:id="rId83"/>
    <p:sldId id="325" r:id="rId84"/>
    <p:sldId id="328" r:id="rId85"/>
    <p:sldId id="352" r:id="rId86"/>
    <p:sldId id="331" r:id="rId87"/>
    <p:sldId id="351" r:id="rId88"/>
    <p:sldId id="343" r:id="rId89"/>
    <p:sldId id="340" r:id="rId90"/>
    <p:sldId id="355" r:id="rId91"/>
    <p:sldId id="341" r:id="rId92"/>
    <p:sldId id="344" r:id="rId93"/>
    <p:sldId id="342" r:id="rId94"/>
    <p:sldId id="345" r:id="rId95"/>
    <p:sldId id="353" r:id="rId96"/>
    <p:sldId id="354"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A93D1F-3A6A-B662-3D8E-454F06D1FA4B}" name="Arunima Himawan" initials="AH" userId="S::ArunimaHimawan@ilcuk.org.uk::a36ecc8e-afe8-493d-baa7-88023cecf692" providerId="AD"/>
  <p188:author id="{03CCD53E-DBA7-57AC-7C90-CC5F471A891A}" name="Emily Evans" initials="EE" userId="S::emilyevans@ilcuk.org.uk::6c8c4182-a624-4720-a050-e5227d79de96" providerId="AD"/>
  <p188:author id="{6F76134E-2E5A-899D-CDCF-3EBED2E576ED}" name="Li Webster" initials="LW" userId="Li Webster" providerId="None"/>
  <p188:author id="{8E4B4495-CC2F-8911-542C-2EB3524571F7}" name="Lily Parsey" initials="LP" userId="S::LilyParsey@ilcuk.org.uk::58924f0e-128c-45c5-8632-be0d21017072" providerId="AD"/>
  <p188:author id="{6626BBB0-1FE1-61E7-AA2D-2B406B7E79A1}" name="Patrick Swain" initials="PS" userId="S::patrickswain@ilcuk.org.uk::732da1c6-cdfc-4c6b-8190-386d350ccf30" providerId="AD"/>
  <p188:author id="{F7699DD2-4249-8125-42F7-DC15822C2BB5}" name="Esther McNamara" initials="EM" userId="S::EstherMcNamara@ilcuk.org.uk::f13248d5-a9a0-46e0-b722-3ec6cbefd768" providerId="AD"/>
  <p188:author id="{C6A7CBD8-C74F-D943-DC0A-2F49BEC64EFE}" name="Anna van Renen" initials="Av" userId="S::annavanrenen@ilcuk.org.uk::001c9b6f-3389-4f77-8abd-d676378cf085" providerId="AD"/>
  <p188:author id="{D29A97F0-0AAC-15E1-2EBF-A015B4866A35}" name="Isabelle Gillespie" initials="IG" userId="S::isabellegillespie@ilcuk.org.uk::9d0508d1-27f7-4f7e-93ce-8df0b6ab30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51"/>
    <a:srgbClr val="CD9AB6"/>
    <a:srgbClr val="165497"/>
    <a:srgbClr val="C55A11"/>
    <a:srgbClr val="A6A6A6"/>
    <a:srgbClr val="BF9000"/>
    <a:srgbClr val="FC4E2A"/>
    <a:srgbClr val="FEB24C"/>
    <a:srgbClr val="FFEDA0"/>
    <a:srgbClr val="BD0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C500B-CCA5-4299-B29D-507771C6FB4F}" v="2" dt="2024-07-11T08:44:43.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varScale="1">
        <p:scale>
          <a:sx n="74" d="100"/>
          <a:sy n="74" d="100"/>
        </p:scale>
        <p:origin x="352" y="56"/>
      </p:cViewPr>
      <p:guideLst>
        <p:guide orient="horz" pos="210"/>
        <p:guide pos="23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Swain" userId="732da1c6-cdfc-4c6b-8190-386d350ccf30" providerId="ADAL" clId="{EF1C500B-CCA5-4299-B29D-507771C6FB4F}"/>
    <pc:docChg chg="undo redo custSel modSld">
      <pc:chgData name="Patrick Swain" userId="732da1c6-cdfc-4c6b-8190-386d350ccf30" providerId="ADAL" clId="{EF1C500B-CCA5-4299-B29D-507771C6FB4F}" dt="2024-07-12T14:40:26.906" v="132" actId="20577"/>
      <pc:docMkLst>
        <pc:docMk/>
      </pc:docMkLst>
      <pc:sldChg chg="modSp mod">
        <pc:chgData name="Patrick Swain" userId="732da1c6-cdfc-4c6b-8190-386d350ccf30" providerId="ADAL" clId="{EF1C500B-CCA5-4299-B29D-507771C6FB4F}" dt="2024-07-11T15:31:34.473" v="61" actId="20577"/>
        <pc:sldMkLst>
          <pc:docMk/>
          <pc:sldMk cId="2153042523" sldId="262"/>
        </pc:sldMkLst>
        <pc:spChg chg="mod">
          <ac:chgData name="Patrick Swain" userId="732da1c6-cdfc-4c6b-8190-386d350ccf30" providerId="ADAL" clId="{EF1C500B-CCA5-4299-B29D-507771C6FB4F}" dt="2024-07-11T15:31:34.473" v="61" actId="20577"/>
          <ac:spMkLst>
            <pc:docMk/>
            <pc:sldMk cId="2153042523" sldId="262"/>
            <ac:spMk id="5" creationId="{5100A805-229C-F83B-4752-6D67D29B6DDC}"/>
          </ac:spMkLst>
        </pc:spChg>
      </pc:sldChg>
      <pc:sldChg chg="modSp mod">
        <pc:chgData name="Patrick Swain" userId="732da1c6-cdfc-4c6b-8190-386d350ccf30" providerId="ADAL" clId="{EF1C500B-CCA5-4299-B29D-507771C6FB4F}" dt="2024-07-11T10:21:54.337" v="25" actId="20577"/>
        <pc:sldMkLst>
          <pc:docMk/>
          <pc:sldMk cId="2079130400" sldId="267"/>
        </pc:sldMkLst>
        <pc:spChg chg="mod">
          <ac:chgData name="Patrick Swain" userId="732da1c6-cdfc-4c6b-8190-386d350ccf30" providerId="ADAL" clId="{EF1C500B-CCA5-4299-B29D-507771C6FB4F}" dt="2024-07-11T10:21:54.337" v="25" actId="20577"/>
          <ac:spMkLst>
            <pc:docMk/>
            <pc:sldMk cId="2079130400" sldId="267"/>
            <ac:spMk id="10" creationId="{FD1C8BBB-BAFC-5FCF-2A9E-5A8A44046EB8}"/>
          </ac:spMkLst>
        </pc:spChg>
      </pc:sldChg>
      <pc:sldChg chg="modSp mod">
        <pc:chgData name="Patrick Swain" userId="732da1c6-cdfc-4c6b-8190-386d350ccf30" providerId="ADAL" clId="{EF1C500B-CCA5-4299-B29D-507771C6FB4F}" dt="2024-07-12T14:40:26.906" v="132" actId="20577"/>
        <pc:sldMkLst>
          <pc:docMk/>
          <pc:sldMk cId="1328736856" sldId="273"/>
        </pc:sldMkLst>
        <pc:spChg chg="mod">
          <ac:chgData name="Patrick Swain" userId="732da1c6-cdfc-4c6b-8190-386d350ccf30" providerId="ADAL" clId="{EF1C500B-CCA5-4299-B29D-507771C6FB4F}" dt="2024-07-12T14:40:26.906" v="132" actId="20577"/>
          <ac:spMkLst>
            <pc:docMk/>
            <pc:sldMk cId="1328736856" sldId="273"/>
            <ac:spMk id="3" creationId="{1CE84F87-B4E9-014C-BC8E-15EB69CF724C}"/>
          </ac:spMkLst>
        </pc:spChg>
      </pc:sldChg>
      <pc:sldChg chg="modSp mod">
        <pc:chgData name="Patrick Swain" userId="732da1c6-cdfc-4c6b-8190-386d350ccf30" providerId="ADAL" clId="{EF1C500B-CCA5-4299-B29D-507771C6FB4F}" dt="2024-07-12T14:39:47.975" v="124" actId="9"/>
        <pc:sldMkLst>
          <pc:docMk/>
          <pc:sldMk cId="856023073" sldId="274"/>
        </pc:sldMkLst>
        <pc:spChg chg="mod">
          <ac:chgData name="Patrick Swain" userId="732da1c6-cdfc-4c6b-8190-386d350ccf30" providerId="ADAL" clId="{EF1C500B-CCA5-4299-B29D-507771C6FB4F}" dt="2024-07-12T14:39:47.975" v="124" actId="9"/>
          <ac:spMkLst>
            <pc:docMk/>
            <pc:sldMk cId="856023073" sldId="274"/>
            <ac:spMk id="3" creationId="{1CE84F87-B4E9-014C-BC8E-15EB69CF724C}"/>
          </ac:spMkLst>
        </pc:spChg>
      </pc:sldChg>
      <pc:sldChg chg="modSp mod">
        <pc:chgData name="Patrick Swain" userId="732da1c6-cdfc-4c6b-8190-386d350ccf30" providerId="ADAL" clId="{EF1C500B-CCA5-4299-B29D-507771C6FB4F}" dt="2024-07-11T09:40:25.935" v="14" actId="20577"/>
        <pc:sldMkLst>
          <pc:docMk/>
          <pc:sldMk cId="941054069" sldId="277"/>
        </pc:sldMkLst>
        <pc:spChg chg="mod">
          <ac:chgData name="Patrick Swain" userId="732da1c6-cdfc-4c6b-8190-386d350ccf30" providerId="ADAL" clId="{EF1C500B-CCA5-4299-B29D-507771C6FB4F}" dt="2024-07-11T09:40:25.935" v="14" actId="20577"/>
          <ac:spMkLst>
            <pc:docMk/>
            <pc:sldMk cId="941054069" sldId="277"/>
            <ac:spMk id="3" creationId="{1CE84F87-B4E9-014C-BC8E-15EB69CF724C}"/>
          </ac:spMkLst>
        </pc:spChg>
      </pc:sldChg>
      <pc:sldChg chg="modSp mod">
        <pc:chgData name="Patrick Swain" userId="732da1c6-cdfc-4c6b-8190-386d350ccf30" providerId="ADAL" clId="{EF1C500B-CCA5-4299-B29D-507771C6FB4F}" dt="2024-07-11T10:21:51.597" v="23" actId="1076"/>
        <pc:sldMkLst>
          <pc:docMk/>
          <pc:sldMk cId="1204815350" sldId="297"/>
        </pc:sldMkLst>
        <pc:picChg chg="mod">
          <ac:chgData name="Patrick Swain" userId="732da1c6-cdfc-4c6b-8190-386d350ccf30" providerId="ADAL" clId="{EF1C500B-CCA5-4299-B29D-507771C6FB4F}" dt="2024-07-11T10:21:50.780" v="21" actId="1076"/>
          <ac:picMkLst>
            <pc:docMk/>
            <pc:sldMk cId="1204815350" sldId="297"/>
            <ac:picMk id="13" creationId="{868F91A5-4F5C-5E50-9B9B-68548F63857F}"/>
          </ac:picMkLst>
        </pc:picChg>
        <pc:picChg chg="mod">
          <ac:chgData name="Patrick Swain" userId="732da1c6-cdfc-4c6b-8190-386d350ccf30" providerId="ADAL" clId="{EF1C500B-CCA5-4299-B29D-507771C6FB4F}" dt="2024-07-11T10:21:51.597" v="23" actId="1076"/>
          <ac:picMkLst>
            <pc:docMk/>
            <pc:sldMk cId="1204815350" sldId="297"/>
            <ac:picMk id="14" creationId="{00000000-0000-0000-0000-000000000000}"/>
          </ac:picMkLst>
        </pc:picChg>
      </pc:sldChg>
      <pc:sldChg chg="modSp mod">
        <pc:chgData name="Patrick Swain" userId="732da1c6-cdfc-4c6b-8190-386d350ccf30" providerId="ADAL" clId="{EF1C500B-CCA5-4299-B29D-507771C6FB4F}" dt="2024-07-11T15:04:20.532" v="60" actId="20577"/>
        <pc:sldMkLst>
          <pc:docMk/>
          <pc:sldMk cId="2188600707" sldId="318"/>
        </pc:sldMkLst>
        <pc:spChg chg="mod">
          <ac:chgData name="Patrick Swain" userId="732da1c6-cdfc-4c6b-8190-386d350ccf30" providerId="ADAL" clId="{EF1C500B-CCA5-4299-B29D-507771C6FB4F}" dt="2024-07-11T15:04:20.532" v="60" actId="20577"/>
          <ac:spMkLst>
            <pc:docMk/>
            <pc:sldMk cId="2188600707" sldId="318"/>
            <ac:spMk id="3" creationId="{1CE84F87-B4E9-014C-BC8E-15EB69CF724C}"/>
          </ac:spMkLst>
        </pc:spChg>
      </pc:sldChg>
      <pc:sldChg chg="modNotesTx">
        <pc:chgData name="Patrick Swain" userId="732da1c6-cdfc-4c6b-8190-386d350ccf30" providerId="ADAL" clId="{EF1C500B-CCA5-4299-B29D-507771C6FB4F}" dt="2024-07-11T10:47:27.278" v="30" actId="20577"/>
        <pc:sldMkLst>
          <pc:docMk/>
          <pc:sldMk cId="3064911779" sldId="35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ilcukorguk.sharepoint.com/sites/CompanyData/ILC%20Company%20Data/PROGRAMMES/PROJECTS/PROJ-CURRENT/228%20-%20Going%20for%20Gold%20-%20Sanofi/Research/Report/Report%20charts%202000-20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ilcukorguk.sharepoint.com/sites/CompanyData/ILC%20Company%20Data/PROGRAMMES/PROJECTS/PROJ-CURRENT/228%20-%20Going%20for%20Gold%20-%20Sanofi/Research/Report/Jab-elin%20coverage%202000-202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'Jab-elin'!$B$1</c:f>
              <c:strCache>
                <c:ptCount val="1"/>
                <c:pt idx="0">
                  <c:v>DTP-containing</c:v>
                </c:pt>
              </c:strCache>
            </c:strRef>
          </c:tx>
          <c:spPr>
            <a:ln w="28575" cap="rnd">
              <a:solidFill>
                <a:srgbClr val="002060"/>
              </a:solidFill>
              <a:round/>
            </a:ln>
            <a:effectLst/>
          </c:spPr>
          <c:marker>
            <c:symbol val="circle"/>
            <c:size val="7"/>
            <c:spPr>
              <a:solidFill>
                <a:srgbClr val="002060"/>
              </a:solidFill>
              <a:ln w="9525">
                <a:solidFill>
                  <a:srgbClr val="002060"/>
                </a:solidFill>
              </a:ln>
              <a:effectLst/>
            </c:spPr>
          </c:marker>
          <c:cat>
            <c:numRef>
              <c:f>'Jab-elin'!$A$2:$A$7</c:f>
              <c:numCache>
                <c:formatCode>General</c:formatCode>
                <c:ptCount val="6"/>
                <c:pt idx="0">
                  <c:v>2000</c:v>
                </c:pt>
                <c:pt idx="1">
                  <c:v>2004</c:v>
                </c:pt>
                <c:pt idx="2">
                  <c:v>2008</c:v>
                </c:pt>
                <c:pt idx="3">
                  <c:v>2012</c:v>
                </c:pt>
                <c:pt idx="4">
                  <c:v>2016</c:v>
                </c:pt>
                <c:pt idx="5">
                  <c:v>2021</c:v>
                </c:pt>
              </c:numCache>
            </c:numRef>
          </c:cat>
          <c:val>
            <c:numRef>
              <c:f>'Jab-elin'!$B$2:$B$7</c:f>
              <c:numCache>
                <c:formatCode>General</c:formatCode>
                <c:ptCount val="6"/>
                <c:pt idx="0">
                  <c:v>72</c:v>
                </c:pt>
                <c:pt idx="1">
                  <c:v>76</c:v>
                </c:pt>
                <c:pt idx="2">
                  <c:v>81</c:v>
                </c:pt>
                <c:pt idx="3">
                  <c:v>84</c:v>
                </c:pt>
                <c:pt idx="4">
                  <c:v>86</c:v>
                </c:pt>
                <c:pt idx="5">
                  <c:v>81</c:v>
                </c:pt>
              </c:numCache>
            </c:numRef>
          </c:val>
          <c:smooth val="0"/>
          <c:extLst>
            <c:ext xmlns:c16="http://schemas.microsoft.com/office/drawing/2014/chart" uri="{C3380CC4-5D6E-409C-BE32-E72D297353CC}">
              <c16:uniqueId val="{00000000-347C-480D-B252-3F3C15AE7D28}"/>
            </c:ext>
          </c:extLst>
        </c:ser>
        <c:ser>
          <c:idx val="1"/>
          <c:order val="1"/>
          <c:tx>
            <c:strRef>
              <c:f>'Jab-elin'!$D$1</c:f>
              <c:strCache>
                <c:ptCount val="1"/>
                <c:pt idx="0">
                  <c:v>Pneunococcal</c:v>
                </c:pt>
              </c:strCache>
            </c:strRef>
          </c:tx>
          <c:spPr>
            <a:ln w="28575" cap="rnd">
              <a:solidFill>
                <a:schemeClr val="accent6">
                  <a:lumMod val="50000"/>
                </a:schemeClr>
              </a:solidFill>
              <a:round/>
            </a:ln>
            <a:effectLst/>
          </c:spPr>
          <c:marker>
            <c:symbol val="circle"/>
            <c:size val="7"/>
            <c:spPr>
              <a:solidFill>
                <a:schemeClr val="accent6">
                  <a:lumMod val="50000"/>
                </a:schemeClr>
              </a:solidFill>
              <a:ln w="9525">
                <a:solidFill>
                  <a:schemeClr val="accent6">
                    <a:lumMod val="50000"/>
                  </a:schemeClr>
                </a:solidFill>
              </a:ln>
              <a:effectLst/>
            </c:spPr>
          </c:marker>
          <c:dPt>
            <c:idx val="0"/>
            <c:marker>
              <c:spPr>
                <a:noFill/>
                <a:ln w="9525">
                  <a:noFill/>
                </a:ln>
                <a:effectLst/>
              </c:spPr>
            </c:marker>
            <c:bubble3D val="0"/>
            <c:spPr>
              <a:ln w="28575" cap="rnd">
                <a:noFill/>
                <a:round/>
              </a:ln>
              <a:effectLst/>
            </c:spPr>
            <c:extLst>
              <c:ext xmlns:c16="http://schemas.microsoft.com/office/drawing/2014/chart" uri="{C3380CC4-5D6E-409C-BE32-E72D297353CC}">
                <c16:uniqueId val="{00000002-347C-480D-B252-3F3C15AE7D28}"/>
              </c:ext>
            </c:extLst>
          </c:dPt>
          <c:dPt>
            <c:idx val="1"/>
            <c:marker>
              <c:spPr>
                <a:noFill/>
                <a:ln w="9525">
                  <a:noFill/>
                </a:ln>
                <a:effectLst/>
              </c:spPr>
            </c:marker>
            <c:bubble3D val="0"/>
            <c:spPr>
              <a:ln w="28575" cap="rnd">
                <a:noFill/>
                <a:round/>
              </a:ln>
              <a:effectLst/>
            </c:spPr>
            <c:extLst>
              <c:ext xmlns:c16="http://schemas.microsoft.com/office/drawing/2014/chart" uri="{C3380CC4-5D6E-409C-BE32-E72D297353CC}">
                <c16:uniqueId val="{00000004-347C-480D-B252-3F3C15AE7D28}"/>
              </c:ext>
            </c:extLst>
          </c:dPt>
          <c:dPt>
            <c:idx val="2"/>
            <c:bubble3D val="0"/>
            <c:spPr>
              <a:ln w="28575" cap="rnd">
                <a:noFill/>
                <a:round/>
              </a:ln>
              <a:effectLst/>
            </c:spPr>
            <c:extLst>
              <c:ext xmlns:c16="http://schemas.microsoft.com/office/drawing/2014/chart" uri="{C3380CC4-5D6E-409C-BE32-E72D297353CC}">
                <c16:uniqueId val="{00000006-347C-480D-B252-3F3C15AE7D28}"/>
              </c:ext>
            </c:extLst>
          </c:dPt>
          <c:val>
            <c:numRef>
              <c:f>'Jab-elin'!$D$2:$D$7</c:f>
              <c:numCache>
                <c:formatCode>General</c:formatCode>
                <c:ptCount val="6"/>
                <c:pt idx="2">
                  <c:v>4</c:v>
                </c:pt>
                <c:pt idx="3">
                  <c:v>19</c:v>
                </c:pt>
                <c:pt idx="4">
                  <c:v>41</c:v>
                </c:pt>
                <c:pt idx="5">
                  <c:v>51</c:v>
                </c:pt>
              </c:numCache>
            </c:numRef>
          </c:val>
          <c:smooth val="0"/>
          <c:extLst>
            <c:ext xmlns:c16="http://schemas.microsoft.com/office/drawing/2014/chart" uri="{C3380CC4-5D6E-409C-BE32-E72D297353CC}">
              <c16:uniqueId val="{00000007-347C-480D-B252-3F3C15AE7D28}"/>
            </c:ext>
          </c:extLst>
        </c:ser>
        <c:ser>
          <c:idx val="2"/>
          <c:order val="2"/>
          <c:tx>
            <c:strRef>
              <c:f>'Jab-elin'!$C$1</c:f>
              <c:strCache>
                <c:ptCount val="1"/>
                <c:pt idx="0">
                  <c:v>Measles-containing</c:v>
                </c:pt>
              </c:strCache>
            </c:strRef>
          </c:tx>
          <c:spPr>
            <a:ln w="28575" cap="rnd">
              <a:solidFill>
                <a:srgbClr val="C00000"/>
              </a:solidFill>
              <a:round/>
            </a:ln>
            <a:effectLst/>
          </c:spPr>
          <c:marker>
            <c:symbol val="circle"/>
            <c:size val="7"/>
            <c:spPr>
              <a:solidFill>
                <a:srgbClr val="C00000"/>
              </a:solidFill>
              <a:ln w="9525">
                <a:solidFill>
                  <a:srgbClr val="C00000"/>
                </a:solidFill>
              </a:ln>
              <a:effectLst/>
            </c:spPr>
          </c:marker>
          <c:val>
            <c:numRef>
              <c:f>'Jab-elin'!$C$2:$C$7</c:f>
              <c:numCache>
                <c:formatCode>General</c:formatCode>
                <c:ptCount val="6"/>
                <c:pt idx="0">
                  <c:v>17</c:v>
                </c:pt>
                <c:pt idx="1">
                  <c:v>22</c:v>
                </c:pt>
                <c:pt idx="2">
                  <c:v>38</c:v>
                </c:pt>
                <c:pt idx="3">
                  <c:v>51</c:v>
                </c:pt>
                <c:pt idx="4">
                  <c:v>67</c:v>
                </c:pt>
                <c:pt idx="5">
                  <c:v>71</c:v>
                </c:pt>
              </c:numCache>
            </c:numRef>
          </c:val>
          <c:smooth val="0"/>
          <c:extLst>
            <c:ext xmlns:c16="http://schemas.microsoft.com/office/drawing/2014/chart" uri="{C3380CC4-5D6E-409C-BE32-E72D297353CC}">
              <c16:uniqueId val="{00000008-347C-480D-B252-3F3C15AE7D28}"/>
            </c:ext>
          </c:extLst>
        </c:ser>
        <c:ser>
          <c:idx val="3"/>
          <c:order val="3"/>
          <c:tx>
            <c:strRef>
              <c:f>'Jab-elin'!$E$1</c:f>
              <c:strCache>
                <c:ptCount val="1"/>
                <c:pt idx="0">
                  <c:v>Rubella-containing</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val>
            <c:numRef>
              <c:f>'Jab-elin'!$E$2:$E$7</c:f>
              <c:numCache>
                <c:formatCode>General</c:formatCode>
                <c:ptCount val="6"/>
                <c:pt idx="0">
                  <c:v>21</c:v>
                </c:pt>
                <c:pt idx="1">
                  <c:v>24</c:v>
                </c:pt>
                <c:pt idx="2">
                  <c:v>25</c:v>
                </c:pt>
                <c:pt idx="3">
                  <c:v>40</c:v>
                </c:pt>
                <c:pt idx="4">
                  <c:v>47</c:v>
                </c:pt>
                <c:pt idx="5">
                  <c:v>66</c:v>
                </c:pt>
              </c:numCache>
            </c:numRef>
          </c:val>
          <c:smooth val="0"/>
          <c:extLst>
            <c:ext xmlns:c16="http://schemas.microsoft.com/office/drawing/2014/chart" uri="{C3380CC4-5D6E-409C-BE32-E72D297353CC}">
              <c16:uniqueId val="{00000009-347C-480D-B252-3F3C15AE7D28}"/>
            </c:ext>
          </c:extLst>
        </c:ser>
        <c:dLbls>
          <c:showLegendKey val="0"/>
          <c:showVal val="0"/>
          <c:showCatName val="0"/>
          <c:showSerName val="0"/>
          <c:showPercent val="0"/>
          <c:showBubbleSize val="0"/>
        </c:dLbls>
        <c:marker val="1"/>
        <c:smooth val="0"/>
        <c:axId val="-2084321976"/>
        <c:axId val="-2084314008"/>
      </c:lineChart>
      <c:catAx>
        <c:axId val="-2084321976"/>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Raleway" pitchFamily="2" charset="0"/>
                    <a:ea typeface="+mn-ea"/>
                    <a:cs typeface="+mn-cs"/>
                  </a:defRPr>
                </a:pPr>
                <a:r>
                  <a:rPr lang="en-GB" b="1" dirty="0"/>
                  <a:t>Olympic Games year</a:t>
                </a:r>
              </a:p>
            </c:rich>
          </c:tx>
          <c:layout>
            <c:manualLayout>
              <c:xMode val="edge"/>
              <c:yMode val="edge"/>
              <c:x val="0.43018886436958698"/>
              <c:y val="0.817387306418442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4314008"/>
        <c:crosses val="autoZero"/>
        <c:auto val="1"/>
        <c:lblAlgn val="ctr"/>
        <c:lblOffset val="100"/>
        <c:noMultiLvlLbl val="0"/>
      </c:catAx>
      <c:valAx>
        <c:axId val="-20843140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Raleway" pitchFamily="2" charset="0"/>
                    <a:ea typeface="+mn-ea"/>
                    <a:cs typeface="+mn-cs"/>
                  </a:defRPr>
                </a:pPr>
                <a:r>
                  <a:rPr lang="en-GB" b="1"/>
                  <a:t>Immunisation coverage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4321976"/>
        <c:crosses val="autoZero"/>
        <c:crossBetween val="between"/>
        <c:majorUnit val="20"/>
      </c:valAx>
      <c:spPr>
        <a:noFill/>
        <a:ln>
          <a:noFill/>
        </a:ln>
        <a:effectLst/>
      </c:spPr>
    </c:plotArea>
    <c:legend>
      <c:legendPos val="b"/>
      <c:layout>
        <c:manualLayout>
          <c:xMode val="edge"/>
          <c:yMode val="edge"/>
          <c:x val="5.6992165196686997E-2"/>
          <c:y val="0.89691728491788902"/>
          <c:w val="0.89154148642949704"/>
          <c:h val="8.000375909204429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Raleway"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Archery!$J$1</c:f>
              <c:strCache>
                <c:ptCount val="1"/>
                <c:pt idx="0">
                  <c:v>Measles-containing (WHO)</c:v>
                </c:pt>
              </c:strCache>
            </c:strRef>
          </c:tx>
          <c:spPr>
            <a:ln w="28575" cap="rnd">
              <a:solidFill>
                <a:srgbClr val="00B0F0"/>
              </a:solidFill>
              <a:round/>
            </a:ln>
            <a:effectLst/>
          </c:spPr>
          <c:marker>
            <c:symbol val="circle"/>
            <c:size val="7"/>
            <c:spPr>
              <a:solidFill>
                <a:srgbClr val="00B0F0"/>
              </a:solidFill>
              <a:ln w="9525">
                <a:solidFill>
                  <a:srgbClr val="00B0F0"/>
                </a:solidFill>
              </a:ln>
              <a:effectLst/>
            </c:spPr>
          </c:marker>
          <c:cat>
            <c:numRef>
              <c:f>Archery!$I$2:$I$7</c:f>
              <c:numCache>
                <c:formatCode>General</c:formatCode>
                <c:ptCount val="6"/>
                <c:pt idx="0">
                  <c:v>2000</c:v>
                </c:pt>
                <c:pt idx="1">
                  <c:v>2004</c:v>
                </c:pt>
                <c:pt idx="2">
                  <c:v>2008</c:v>
                </c:pt>
                <c:pt idx="3">
                  <c:v>2012</c:v>
                </c:pt>
                <c:pt idx="4">
                  <c:v>2016</c:v>
                </c:pt>
                <c:pt idx="5">
                  <c:v>2021</c:v>
                </c:pt>
              </c:numCache>
            </c:numRef>
          </c:cat>
          <c:val>
            <c:numRef>
              <c:f>Archery!$J$2:$J$7</c:f>
              <c:numCache>
                <c:formatCode>General</c:formatCode>
                <c:ptCount val="6"/>
                <c:pt idx="0">
                  <c:v>17</c:v>
                </c:pt>
                <c:pt idx="1">
                  <c:v>22</c:v>
                </c:pt>
                <c:pt idx="2">
                  <c:v>38</c:v>
                </c:pt>
                <c:pt idx="3">
                  <c:v>51</c:v>
                </c:pt>
                <c:pt idx="4">
                  <c:v>67</c:v>
                </c:pt>
                <c:pt idx="5">
                  <c:v>71</c:v>
                </c:pt>
              </c:numCache>
            </c:numRef>
          </c:val>
          <c:smooth val="0"/>
          <c:extLst>
            <c:ext xmlns:c16="http://schemas.microsoft.com/office/drawing/2014/chart" uri="{C3380CC4-5D6E-409C-BE32-E72D297353CC}">
              <c16:uniqueId val="{00000000-2727-49FF-A48A-D7E4369FE46A}"/>
            </c:ext>
          </c:extLst>
        </c:ser>
        <c:ser>
          <c:idx val="1"/>
          <c:order val="1"/>
          <c:tx>
            <c:strRef>
              <c:f>Archery!$K$1</c:f>
              <c:strCache>
                <c:ptCount val="1"/>
                <c:pt idx="0">
                  <c:v>Influenza (65+, OECD)*</c:v>
                </c:pt>
              </c:strCache>
            </c:strRef>
          </c:tx>
          <c:spPr>
            <a:ln w="28575" cap="rnd">
              <a:solidFill>
                <a:srgbClr val="FF0000"/>
              </a:solidFill>
              <a:round/>
            </a:ln>
            <a:effectLst/>
          </c:spPr>
          <c:marker>
            <c:symbol val="circle"/>
            <c:size val="7"/>
            <c:spPr>
              <a:solidFill>
                <a:srgbClr val="FF0000"/>
              </a:solidFill>
              <a:ln w="9525">
                <a:solidFill>
                  <a:srgbClr val="FF0000"/>
                </a:solidFill>
              </a:ln>
              <a:effectLst/>
            </c:spPr>
          </c:marker>
          <c:cat>
            <c:numRef>
              <c:f>Archery!$I$2:$I$7</c:f>
              <c:numCache>
                <c:formatCode>General</c:formatCode>
                <c:ptCount val="6"/>
                <c:pt idx="0">
                  <c:v>2000</c:v>
                </c:pt>
                <c:pt idx="1">
                  <c:v>2004</c:v>
                </c:pt>
                <c:pt idx="2">
                  <c:v>2008</c:v>
                </c:pt>
                <c:pt idx="3">
                  <c:v>2012</c:v>
                </c:pt>
                <c:pt idx="4">
                  <c:v>2016</c:v>
                </c:pt>
                <c:pt idx="5">
                  <c:v>2021</c:v>
                </c:pt>
              </c:numCache>
            </c:numRef>
          </c:cat>
          <c:val>
            <c:numRef>
              <c:f>Archery!$K$2:$K$7</c:f>
              <c:numCache>
                <c:formatCode>0.0</c:formatCode>
                <c:ptCount val="6"/>
                <c:pt idx="0">
                  <c:v>52.127272727272732</c:v>
                </c:pt>
                <c:pt idx="1">
                  <c:v>56.600000000000009</c:v>
                </c:pt>
                <c:pt idx="2">
                  <c:v>50.785714285714278</c:v>
                </c:pt>
                <c:pt idx="3">
                  <c:v>44.562068965517227</c:v>
                </c:pt>
                <c:pt idx="4">
                  <c:v>44.567741935483859</c:v>
                </c:pt>
                <c:pt idx="5">
                  <c:v>54.315624999999997</c:v>
                </c:pt>
              </c:numCache>
            </c:numRef>
          </c:val>
          <c:smooth val="0"/>
          <c:extLst>
            <c:ext xmlns:c16="http://schemas.microsoft.com/office/drawing/2014/chart" uri="{C3380CC4-5D6E-409C-BE32-E72D297353CC}">
              <c16:uniqueId val="{00000001-2727-49FF-A48A-D7E4369FE46A}"/>
            </c:ext>
          </c:extLst>
        </c:ser>
        <c:ser>
          <c:idx val="2"/>
          <c:order val="2"/>
          <c:tx>
            <c:v>Measles target</c:v>
          </c:tx>
          <c:spPr>
            <a:ln w="28575" cap="rnd">
              <a:solidFill>
                <a:srgbClr val="002060"/>
              </a:solidFill>
              <a:prstDash val="dash"/>
              <a:round/>
            </a:ln>
            <a:effectLst/>
          </c:spPr>
          <c:marker>
            <c:symbol val="none"/>
          </c:marker>
          <c:val>
            <c:numRef>
              <c:f>Archery!$L$2:$L$7</c:f>
              <c:numCache>
                <c:formatCode>General</c:formatCode>
                <c:ptCount val="6"/>
                <c:pt idx="0">
                  <c:v>95</c:v>
                </c:pt>
                <c:pt idx="1">
                  <c:v>95</c:v>
                </c:pt>
                <c:pt idx="2">
                  <c:v>95</c:v>
                </c:pt>
                <c:pt idx="3">
                  <c:v>95</c:v>
                </c:pt>
                <c:pt idx="4">
                  <c:v>95</c:v>
                </c:pt>
                <c:pt idx="5">
                  <c:v>95</c:v>
                </c:pt>
              </c:numCache>
            </c:numRef>
          </c:val>
          <c:smooth val="0"/>
          <c:extLst>
            <c:ext xmlns:c16="http://schemas.microsoft.com/office/drawing/2014/chart" uri="{C3380CC4-5D6E-409C-BE32-E72D297353CC}">
              <c16:uniqueId val="{00000002-2727-49FF-A48A-D7E4369FE46A}"/>
            </c:ext>
          </c:extLst>
        </c:ser>
        <c:ser>
          <c:idx val="3"/>
          <c:order val="3"/>
          <c:tx>
            <c:v>Influenza target</c:v>
          </c:tx>
          <c:spPr>
            <a:ln w="28575" cap="rnd">
              <a:solidFill>
                <a:srgbClr val="C00000"/>
              </a:solidFill>
              <a:prstDash val="dash"/>
              <a:round/>
            </a:ln>
            <a:effectLst/>
          </c:spPr>
          <c:marker>
            <c:symbol val="circle"/>
            <c:size val="5"/>
            <c:spPr>
              <a:noFill/>
              <a:ln w="9525">
                <a:noFill/>
              </a:ln>
              <a:effectLst/>
            </c:spPr>
          </c:marker>
          <c:val>
            <c:numRef>
              <c:f>Archery!$M$2:$M$7</c:f>
              <c:numCache>
                <c:formatCode>General</c:formatCode>
                <c:ptCount val="6"/>
                <c:pt idx="0">
                  <c:v>75</c:v>
                </c:pt>
                <c:pt idx="1">
                  <c:v>75</c:v>
                </c:pt>
                <c:pt idx="2">
                  <c:v>75</c:v>
                </c:pt>
                <c:pt idx="3">
                  <c:v>75</c:v>
                </c:pt>
                <c:pt idx="4">
                  <c:v>75</c:v>
                </c:pt>
                <c:pt idx="5">
                  <c:v>75</c:v>
                </c:pt>
              </c:numCache>
            </c:numRef>
          </c:val>
          <c:smooth val="0"/>
          <c:extLst>
            <c:ext xmlns:c16="http://schemas.microsoft.com/office/drawing/2014/chart" uri="{C3380CC4-5D6E-409C-BE32-E72D297353CC}">
              <c16:uniqueId val="{00000003-2727-49FF-A48A-D7E4369FE46A}"/>
            </c:ext>
          </c:extLst>
        </c:ser>
        <c:dLbls>
          <c:showLegendKey val="0"/>
          <c:showVal val="0"/>
          <c:showCatName val="0"/>
          <c:showSerName val="0"/>
          <c:showPercent val="0"/>
          <c:showBubbleSize val="0"/>
        </c:dLbls>
        <c:marker val="1"/>
        <c:smooth val="0"/>
        <c:axId val="-2083996696"/>
        <c:axId val="-2083988456"/>
      </c:lineChart>
      <c:catAx>
        <c:axId val="-208399669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r>
                  <a:rPr lang="en-GB" sz="1400" b="1" i="0" u="none" strike="noStrike" kern="1200" baseline="0">
                    <a:solidFill>
                      <a:sysClr val="windowText" lastClr="000000"/>
                    </a:solidFill>
                    <a:latin typeface="Raleway" pitchFamily="2" charset="0"/>
                  </a:rPr>
                  <a:t>Olympic Games year</a:t>
                </a:r>
              </a:p>
            </c:rich>
          </c:tx>
          <c:layout>
            <c:manualLayout>
              <c:xMode val="edge"/>
              <c:yMode val="edge"/>
              <c:x val="0.41431939589171501"/>
              <c:y val="0.8005498951982189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3988456"/>
        <c:crosses val="autoZero"/>
        <c:auto val="1"/>
        <c:lblAlgn val="ctr"/>
        <c:lblOffset val="100"/>
        <c:noMultiLvlLbl val="0"/>
      </c:catAx>
      <c:valAx>
        <c:axId val="-20839884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r>
                  <a:rPr lang="en-GB" b="1"/>
                  <a:t>Immunisation coverage (%)</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399669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Raleway"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Healthy life expectancy</c:v>
                </c:pt>
              </c:strCache>
            </c:strRef>
          </c:tx>
          <c:spPr>
            <a:ln w="38100" cap="rnd">
              <a:noFill/>
              <a:round/>
            </a:ln>
            <a:effectLst/>
          </c:spPr>
          <c:marker>
            <c:symbol val="diamond"/>
            <c:size val="15"/>
            <c:spPr>
              <a:solidFill>
                <a:srgbClr val="C00000"/>
              </a:solidFill>
              <a:ln w="9525">
                <a:solidFill>
                  <a:srgbClr val="C00000"/>
                </a:solidFill>
              </a:ln>
              <a:effectLst/>
            </c:spPr>
          </c:marker>
          <c:dLbls>
            <c:dLbl>
              <c:idx val="0"/>
              <c:layout>
                <c:manualLayout>
                  <c:x val="-1.16448326055313E-2"/>
                  <c:y val="-1.1023080768803499E-2"/>
                </c:manualLayout>
              </c:layout>
              <c:tx>
                <c:rich>
                  <a:bodyPr/>
                  <a:lstStyle/>
                  <a:p>
                    <a:r>
                      <a:rPr lang="en-US"/>
                      <a:t>Canada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FF-48DD-9699-9B109FD217DE}"/>
                </c:ext>
              </c:extLst>
            </c:dLbl>
            <c:dLbl>
              <c:idx val="1"/>
              <c:layout>
                <c:manualLayout>
                  <c:x val="-7.9569169001505805E-3"/>
                  <c:y val="0"/>
                </c:manualLayout>
              </c:layout>
              <c:tx>
                <c:rich>
                  <a:bodyPr/>
                  <a:lstStyle/>
                  <a:p>
                    <a:r>
                      <a:rPr lang="en-US"/>
                      <a:t>France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FF-48DD-9699-9B109FD217DE}"/>
                </c:ext>
              </c:extLst>
            </c:dLbl>
            <c:dLbl>
              <c:idx val="2"/>
              <c:layout>
                <c:manualLayout>
                  <c:x val="-5.8224163027656498E-3"/>
                  <c:y val="0"/>
                </c:manualLayout>
              </c:layout>
              <c:tx>
                <c:rich>
                  <a:bodyPr/>
                  <a:lstStyle/>
                  <a:p>
                    <a:r>
                      <a:rPr lang="en-US"/>
                      <a:t>Germany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FF-48DD-9699-9B109FD217DE}"/>
                </c:ext>
              </c:extLst>
            </c:dLbl>
            <c:dLbl>
              <c:idx val="3"/>
              <c:tx>
                <c:rich>
                  <a:bodyPr/>
                  <a:lstStyle/>
                  <a:p>
                    <a:r>
                      <a:rPr lang="en-US"/>
                      <a:t>Italy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FF-48DD-9699-9B109FD217DE}"/>
                </c:ext>
              </c:extLst>
            </c:dLbl>
            <c:dLbl>
              <c:idx val="4"/>
              <c:layout>
                <c:manualLayout>
                  <c:x val="-4.36583581385043E-3"/>
                  <c:y val="-3.1605688426643999E-3"/>
                </c:manualLayout>
              </c:layout>
              <c:tx>
                <c:rich>
                  <a:bodyPr/>
                  <a:lstStyle/>
                  <a:p>
                    <a:r>
                      <a:rPr lang="en-US"/>
                      <a:t>Japan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FF-48DD-9699-9B109FD217DE}"/>
                </c:ext>
              </c:extLst>
            </c:dLbl>
            <c:dLbl>
              <c:idx val="5"/>
              <c:layout>
                <c:manualLayout>
                  <c:x val="-5.82241630276572E-3"/>
                  <c:y val="0"/>
                </c:manualLayout>
              </c:layout>
              <c:tx>
                <c:rich>
                  <a:bodyPr/>
                  <a:lstStyle/>
                  <a:p>
                    <a:r>
                      <a:rPr lang="en-US"/>
                      <a:t>UK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FF-48DD-9699-9B109FD217DE}"/>
                </c:ext>
              </c:extLst>
            </c:dLbl>
            <c:dLbl>
              <c:idx val="6"/>
              <c:layout>
                <c:manualLayout>
                  <c:x val="-5.8224163027656498E-3"/>
                  <c:y val="-5.0521869890730397E-17"/>
                </c:manualLayout>
              </c:layout>
              <c:tx>
                <c:rich>
                  <a:bodyPr/>
                  <a:lstStyle/>
                  <a:p>
                    <a:r>
                      <a:rPr lang="en-US"/>
                      <a:t>US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DFF-48DD-9699-9B109FD217DE}"/>
                </c:ext>
              </c:extLst>
            </c:dLbl>
            <c:spPr>
              <a:noFill/>
              <a:ln>
                <a:noFill/>
              </a:ln>
              <a:effectLst/>
            </c:spPr>
            <c:txPr>
              <a:bodyPr rot="0" spcFirstLastPara="1" vertOverflow="ellipsis" vert="horz" wrap="square" lIns="38100" tIns="19050" rIns="38100" bIns="19050" anchor="ctr" anchorCtr="0">
                <a:spAutoFit/>
              </a:bodyPr>
              <a:lstStyle/>
              <a:p>
                <a:pPr>
                  <a:defRPr sz="1400" b="0" i="0" u="none" strike="noStrike" kern="1200" baseline="0">
                    <a:solidFill>
                      <a:sysClr val="windowText" lastClr="000000"/>
                    </a:solidFill>
                    <a:latin typeface="Raleway" pitchFamily="2"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Sheet1!$B$2:$B$8</c:f>
              <c:numCache>
                <c:formatCode>General</c:formatCode>
                <c:ptCount val="7"/>
                <c:pt idx="0">
                  <c:v>13</c:v>
                </c:pt>
                <c:pt idx="1">
                  <c:v>23</c:v>
                </c:pt>
                <c:pt idx="2">
                  <c:v>22</c:v>
                </c:pt>
                <c:pt idx="3">
                  <c:v>29</c:v>
                </c:pt>
                <c:pt idx="4">
                  <c:v>20</c:v>
                </c:pt>
                <c:pt idx="5">
                  <c:v>14</c:v>
                </c:pt>
                <c:pt idx="6">
                  <c:v>31</c:v>
                </c:pt>
              </c:numCache>
            </c:numRef>
          </c:xVal>
          <c:yVal>
            <c:numRef>
              <c:f>Sheet1!$C$2:$C$8</c:f>
              <c:numCache>
                <c:formatCode>General</c:formatCode>
                <c:ptCount val="7"/>
                <c:pt idx="0">
                  <c:v>71.7</c:v>
                </c:pt>
                <c:pt idx="1">
                  <c:v>72.5</c:v>
                </c:pt>
                <c:pt idx="2">
                  <c:v>70.400000000000006</c:v>
                </c:pt>
                <c:pt idx="3">
                  <c:v>72.599999999999994</c:v>
                </c:pt>
                <c:pt idx="4">
                  <c:v>74.400000000000006</c:v>
                </c:pt>
                <c:pt idx="5">
                  <c:v>70.5</c:v>
                </c:pt>
                <c:pt idx="6">
                  <c:v>65.5</c:v>
                </c:pt>
              </c:numCache>
            </c:numRef>
          </c:yVal>
          <c:smooth val="0"/>
          <c:extLst>
            <c:ext xmlns:c16="http://schemas.microsoft.com/office/drawing/2014/chart" uri="{C3380CC4-5D6E-409C-BE32-E72D297353CC}">
              <c16:uniqueId val="{00000007-2DFF-48DD-9699-9B109FD217DE}"/>
            </c:ext>
          </c:extLst>
        </c:ser>
        <c:ser>
          <c:idx val="1"/>
          <c:order val="1"/>
          <c:tx>
            <c:strRef>
              <c:f>Sheet1!$D$1</c:f>
              <c:strCache>
                <c:ptCount val="1"/>
                <c:pt idx="0">
                  <c:v>G7 average</c:v>
                </c:pt>
              </c:strCache>
            </c:strRef>
          </c:tx>
          <c:spPr>
            <a:ln w="25400" cap="rnd">
              <a:solidFill>
                <a:schemeClr val="tx1"/>
              </a:solidFill>
              <a:prstDash val="dash"/>
              <a:round/>
            </a:ln>
            <a:effectLst/>
          </c:spPr>
          <c:marker>
            <c:symbol val="circle"/>
            <c:size val="5"/>
            <c:spPr>
              <a:noFill/>
              <a:ln w="9525">
                <a:noFill/>
              </a:ln>
              <a:effectLst/>
            </c:spPr>
          </c:marker>
          <c:xVal>
            <c:numRef>
              <c:f>Sheet1!$E$2:$E$41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Sheet1!$D$2:$D$41</c:f>
              <c:numCache>
                <c:formatCode>General</c:formatCode>
                <c:ptCount val="40"/>
                <c:pt idx="0">
                  <c:v>69.3</c:v>
                </c:pt>
                <c:pt idx="1">
                  <c:v>69.3</c:v>
                </c:pt>
                <c:pt idx="2">
                  <c:v>69.3</c:v>
                </c:pt>
                <c:pt idx="3">
                  <c:v>69.3</c:v>
                </c:pt>
                <c:pt idx="4">
                  <c:v>69.3</c:v>
                </c:pt>
                <c:pt idx="5">
                  <c:v>69.3</c:v>
                </c:pt>
                <c:pt idx="6">
                  <c:v>69.3</c:v>
                </c:pt>
                <c:pt idx="7">
                  <c:v>69.3</c:v>
                </c:pt>
                <c:pt idx="8">
                  <c:v>69.3</c:v>
                </c:pt>
                <c:pt idx="9">
                  <c:v>69.3</c:v>
                </c:pt>
                <c:pt idx="10">
                  <c:v>69.3</c:v>
                </c:pt>
                <c:pt idx="11">
                  <c:v>69.3</c:v>
                </c:pt>
                <c:pt idx="12">
                  <c:v>69.3</c:v>
                </c:pt>
                <c:pt idx="13">
                  <c:v>69.3</c:v>
                </c:pt>
                <c:pt idx="14">
                  <c:v>69.3</c:v>
                </c:pt>
                <c:pt idx="15">
                  <c:v>69.3</c:v>
                </c:pt>
                <c:pt idx="16">
                  <c:v>69.3</c:v>
                </c:pt>
                <c:pt idx="17">
                  <c:v>69.3</c:v>
                </c:pt>
                <c:pt idx="18">
                  <c:v>69.3</c:v>
                </c:pt>
                <c:pt idx="19">
                  <c:v>69.3</c:v>
                </c:pt>
                <c:pt idx="20">
                  <c:v>69.3</c:v>
                </c:pt>
                <c:pt idx="21">
                  <c:v>69.3</c:v>
                </c:pt>
                <c:pt idx="22">
                  <c:v>69.3</c:v>
                </c:pt>
                <c:pt idx="23">
                  <c:v>69.3</c:v>
                </c:pt>
                <c:pt idx="24">
                  <c:v>69.3</c:v>
                </c:pt>
                <c:pt idx="25">
                  <c:v>69.3</c:v>
                </c:pt>
                <c:pt idx="26">
                  <c:v>69.3</c:v>
                </c:pt>
                <c:pt idx="27">
                  <c:v>69.3</c:v>
                </c:pt>
                <c:pt idx="28">
                  <c:v>69.3</c:v>
                </c:pt>
                <c:pt idx="29">
                  <c:v>69.3</c:v>
                </c:pt>
                <c:pt idx="30">
                  <c:v>69.3</c:v>
                </c:pt>
                <c:pt idx="31">
                  <c:v>69.3</c:v>
                </c:pt>
                <c:pt idx="32">
                  <c:v>69.3</c:v>
                </c:pt>
                <c:pt idx="33">
                  <c:v>69.3</c:v>
                </c:pt>
                <c:pt idx="34">
                  <c:v>69.3</c:v>
                </c:pt>
                <c:pt idx="35">
                  <c:v>69.3</c:v>
                </c:pt>
                <c:pt idx="36">
                  <c:v>69.3</c:v>
                </c:pt>
                <c:pt idx="37">
                  <c:v>69.3</c:v>
                </c:pt>
                <c:pt idx="38">
                  <c:v>69.3</c:v>
                </c:pt>
                <c:pt idx="39">
                  <c:v>69.3</c:v>
                </c:pt>
              </c:numCache>
            </c:numRef>
          </c:yVal>
          <c:smooth val="0"/>
          <c:extLst>
            <c:ext xmlns:c16="http://schemas.microsoft.com/office/drawing/2014/chart" uri="{C3380CC4-5D6E-409C-BE32-E72D297353CC}">
              <c16:uniqueId val="{00000008-2DFF-48DD-9699-9B109FD217DE}"/>
            </c:ext>
          </c:extLst>
        </c:ser>
        <c:dLbls>
          <c:showLegendKey val="0"/>
          <c:showVal val="0"/>
          <c:showCatName val="0"/>
          <c:showSerName val="0"/>
          <c:showPercent val="0"/>
          <c:showBubbleSize val="0"/>
        </c:dLbls>
        <c:axId val="-2063164792"/>
        <c:axId val="-2063155544"/>
      </c:scatterChart>
      <c:valAx>
        <c:axId val="-2063164792"/>
        <c:scaling>
          <c:orientation val="minMax"/>
          <c:max val="40"/>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r>
                  <a:rPr lang="en-GB" b="1"/>
                  <a:t>Index ranking</a:t>
                </a:r>
              </a:p>
            </c:rich>
          </c:tx>
          <c:layout>
            <c:manualLayout>
              <c:xMode val="edge"/>
              <c:yMode val="edge"/>
              <c:x val="0.44378914318082202"/>
              <c:y val="0.9121834702747260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Raleway" pitchFamily="2" charset="0"/>
                <a:ea typeface="+mn-ea"/>
                <a:cs typeface="+mn-cs"/>
              </a:defRPr>
            </a:pPr>
            <a:endParaRPr lang="en-US"/>
          </a:p>
        </c:txPr>
        <c:crossAx val="-2063155544"/>
        <c:crosses val="autoZero"/>
        <c:crossBetween val="midCat"/>
      </c:valAx>
      <c:valAx>
        <c:axId val="-2063155544"/>
        <c:scaling>
          <c:orientation val="minMax"/>
          <c:min val="5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r>
                  <a:rPr lang="en-GB" b="1"/>
                  <a:t>Healthy life expectancy</a:t>
                </a:r>
              </a:p>
            </c:rich>
          </c:tx>
          <c:layout>
            <c:manualLayout>
              <c:xMode val="edge"/>
              <c:yMode val="edge"/>
              <c:x val="7.7623581555108997E-3"/>
              <c:y val="0.134370962186656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Raleway" pitchFamily="2" charset="0"/>
                <a:ea typeface="+mn-ea"/>
                <a:cs typeface="+mn-cs"/>
              </a:defRPr>
            </a:pPr>
            <a:endParaRPr lang="en-US"/>
          </a:p>
        </c:txPr>
        <c:crossAx val="-2063164792"/>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Raleway"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63_83688043.xml><?xml version="1.0" encoding="utf-8"?>
<p188:cmLst xmlns:a="http://schemas.openxmlformats.org/drawingml/2006/main" xmlns:r="http://schemas.openxmlformats.org/officeDocument/2006/relationships" xmlns:p188="http://schemas.microsoft.com/office/powerpoint/2018/8/main">
  <p188:cm id="{56325DE2-BF98-4778-A0E8-FFB74FCAAF8C}" authorId="{6BA93D1F-3A6A-B662-3D8E-454F06D1FA4B}" status="resolved" created="2024-06-26T10:16:28.444">
    <ac:txMkLst xmlns:ac="http://schemas.microsoft.com/office/drawing/2013/main/command">
      <pc:docMk xmlns:pc="http://schemas.microsoft.com/office/powerpoint/2013/main/command"/>
      <pc:sldMk xmlns:pc="http://schemas.microsoft.com/office/powerpoint/2013/main/command" cId="2204663875" sldId="355"/>
      <ac:spMk id="12" creationId="{57474959-72BE-E5D0-477A-587A124A3DD5}"/>
      <ac:txMk cp="0">
        <ac:context len="248" hash="1160124516"/>
      </ac:txMk>
    </ac:txMkLst>
    <p188:pos x="3969775" y="2318877"/>
    <p188:txBody>
      <a:bodyPr/>
      <a:lstStyle/>
      <a:p>
        <a:r>
          <a:rPr lang="en-GB"/>
          <a:t>Perhaps worth mentioning what this is again? - or word it so that it's clear only because the graph shows both prevention and immunisation </a:t>
        </a:r>
      </a:p>
    </p188:txBody>
    <p188:extLst>
      <p:ext xmlns:p="http://schemas.openxmlformats.org/presentationml/2006/main" uri="{57CB4572-C831-44C2-8A1C-0ADB6CCDFE69}">
        <p223:reactions xmlns:p223="http://schemas.microsoft.com/office/powerpoint/2022/03/main">
          <p223:rxn type="👍">
            <p223:instance time="2024-07-01T11:53:26.295" authorId="{6626BBB0-1FE1-61E7-AA2D-2B406B7E79A1}"/>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9EE2-FD50-4521-BD17-7B5C19D3E86D}" type="datetimeFigureOut">
              <a:rPr lang="en-GB" smtClean="0"/>
              <a:t>12/07/2024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A08A1-4F2A-4F92-A04E-F27547E37BF5}" type="slidenum">
              <a:rPr lang="en-GB" smtClean="0"/>
              <a:t>‹#›</a:t>
            </a:fld>
            <a:endParaRPr lang="en-GB"/>
          </a:p>
        </p:txBody>
      </p:sp>
    </p:spTree>
    <p:extLst>
      <p:ext uri="{BB962C8B-B14F-4D97-AF65-F5344CB8AC3E}">
        <p14:creationId xmlns:p14="http://schemas.microsoft.com/office/powerpoint/2010/main" val="52674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ta.who.int/countries/566"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vi.org/vaccineswork/learning-across-borders-boosting-immunisation-coverage-ghana"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who.int/news-room/fact-sheets/detail/tobacco%23:~:text=Key%20facts,-%20and%20middle-income%20countri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munizationdata.who.i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a:t>
            </a:fld>
            <a:endParaRPr lang="en-GB"/>
          </a:p>
        </p:txBody>
      </p:sp>
    </p:spTree>
    <p:extLst>
      <p:ext uri="{BB962C8B-B14F-4D97-AF65-F5344CB8AC3E}">
        <p14:creationId xmlns:p14="http://schemas.microsoft.com/office/powerpoint/2010/main" val="319813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32</a:t>
            </a:fld>
            <a:endParaRPr lang="en-GB"/>
          </a:p>
        </p:txBody>
      </p:sp>
    </p:spTree>
    <p:extLst>
      <p:ext uri="{BB962C8B-B14F-4D97-AF65-F5344CB8AC3E}">
        <p14:creationId xmlns:p14="http://schemas.microsoft.com/office/powerpoint/2010/main" val="30766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https://data.who.int/countries/566</a:t>
            </a:r>
            <a:endParaRPr lang="en-GB"/>
          </a:p>
        </p:txBody>
      </p:sp>
      <p:sp>
        <p:nvSpPr>
          <p:cNvPr id="4" name="Slide Number Placeholder 3"/>
          <p:cNvSpPr>
            <a:spLocks noGrp="1"/>
          </p:cNvSpPr>
          <p:nvPr>
            <p:ph type="sldNum" sz="quarter" idx="5"/>
          </p:nvPr>
        </p:nvSpPr>
        <p:spPr/>
        <p:txBody>
          <a:bodyPr/>
          <a:lstStyle/>
          <a:p>
            <a:fld id="{CFEA08A1-4F2A-4F92-A04E-F27547E37BF5}" type="slidenum">
              <a:rPr lang="en-GB" smtClean="0"/>
              <a:t>38</a:t>
            </a:fld>
            <a:endParaRPr lang="en-GB"/>
          </a:p>
        </p:txBody>
      </p:sp>
    </p:spTree>
    <p:extLst>
      <p:ext uri="{BB962C8B-B14F-4D97-AF65-F5344CB8AC3E}">
        <p14:creationId xmlns:p14="http://schemas.microsoft.com/office/powerpoint/2010/main" val="306494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https://www.gavi.org/vaccineswork/learning-across-borders-boosting-immunisation-coverage-ghana</a:t>
            </a:r>
            <a:endParaRPr lang="en-GB"/>
          </a:p>
          <a:p>
            <a:r>
              <a:rPr lang="en-GB">
                <a:hlinkClick r:id="rId4"/>
              </a:rPr>
              <a:t>https://www.who.int/news-room/fact-sheets/detail/tobacco#:~:text=Key%20facts,%2D%20and%20middle%2Dincome%20countries.</a:t>
            </a:r>
            <a:endParaRPr lang="en-GB" b="1"/>
          </a:p>
        </p:txBody>
      </p:sp>
      <p:sp>
        <p:nvSpPr>
          <p:cNvPr id="4" name="Slide Number Placeholder 3"/>
          <p:cNvSpPr>
            <a:spLocks noGrp="1"/>
          </p:cNvSpPr>
          <p:nvPr>
            <p:ph type="sldNum" sz="quarter" idx="5"/>
          </p:nvPr>
        </p:nvSpPr>
        <p:spPr/>
        <p:txBody>
          <a:bodyPr/>
          <a:lstStyle/>
          <a:p>
            <a:fld id="{CFEA08A1-4F2A-4F92-A04E-F27547E37BF5}" type="slidenum">
              <a:rPr lang="en-GB" smtClean="0"/>
              <a:t>39</a:t>
            </a:fld>
            <a:endParaRPr lang="en-GB"/>
          </a:p>
        </p:txBody>
      </p:sp>
    </p:spTree>
    <p:extLst>
      <p:ext uri="{BB962C8B-B14F-4D97-AF65-F5344CB8AC3E}">
        <p14:creationId xmlns:p14="http://schemas.microsoft.com/office/powerpoint/2010/main" val="33738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https://olympics.com/en/news/africa-at-the-olympic-winter-games-a-brief-history</a:t>
            </a:r>
          </a:p>
          <a:p>
            <a:endParaRPr lang="en-GB"/>
          </a:p>
        </p:txBody>
      </p:sp>
      <p:sp>
        <p:nvSpPr>
          <p:cNvPr id="4" name="Slide Number Placeholder 3"/>
          <p:cNvSpPr>
            <a:spLocks noGrp="1"/>
          </p:cNvSpPr>
          <p:nvPr>
            <p:ph type="sldNum" sz="quarter" idx="5"/>
          </p:nvPr>
        </p:nvSpPr>
        <p:spPr/>
        <p:txBody>
          <a:bodyPr/>
          <a:lstStyle/>
          <a:p>
            <a:fld id="{CFEA08A1-4F2A-4F92-A04E-F27547E37BF5}" type="slidenum">
              <a:rPr lang="en-GB" smtClean="0"/>
              <a:t>40</a:t>
            </a:fld>
            <a:endParaRPr lang="en-GB"/>
          </a:p>
        </p:txBody>
      </p:sp>
    </p:spTree>
    <p:extLst>
      <p:ext uri="{BB962C8B-B14F-4D97-AF65-F5344CB8AC3E}">
        <p14:creationId xmlns:p14="http://schemas.microsoft.com/office/powerpoint/2010/main" val="367541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https://www.un.org/africarenewal/magazine/september-2002/botswanas-high-stakes-assault-aids</a:t>
            </a:r>
          </a:p>
          <a:p>
            <a:r>
              <a:rPr lang="en-GB" dirty="0"/>
              <a:t>https://www.unaids.org/en/resources/presscentre/pressreleaseandstatementarchive/2023/november/20231129_new-research-on-opt-out-hiv-testing-england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aleway" pitchFamily="2" charset="0"/>
              </a:rPr>
              <a:t>*This means that 95% of people with HIV know their HIV status, 95% of people that know their status are on ARVs, and 95% of people on ARVs are virally suppressed.</a:t>
            </a:r>
            <a:endParaRPr lang="en-GB" sz="1200" dirty="0">
              <a:latin typeface="Raleway" pitchFamily="2" charset="0"/>
            </a:endParaRPr>
          </a:p>
        </p:txBody>
      </p:sp>
      <p:sp>
        <p:nvSpPr>
          <p:cNvPr id="4" name="Slide Number Placeholder 3"/>
          <p:cNvSpPr>
            <a:spLocks noGrp="1"/>
          </p:cNvSpPr>
          <p:nvPr>
            <p:ph type="sldNum" sz="quarter" idx="5"/>
          </p:nvPr>
        </p:nvSpPr>
        <p:spPr/>
        <p:txBody>
          <a:bodyPr/>
          <a:lstStyle/>
          <a:p>
            <a:fld id="{CFEA08A1-4F2A-4F92-A04E-F27547E37BF5}" type="slidenum">
              <a:rPr lang="en-GB" smtClean="0"/>
              <a:t>46</a:t>
            </a:fld>
            <a:endParaRPr lang="en-GB"/>
          </a:p>
        </p:txBody>
      </p:sp>
    </p:spTree>
    <p:extLst>
      <p:ext uri="{BB962C8B-B14F-4D97-AF65-F5344CB8AC3E}">
        <p14:creationId xmlns:p14="http://schemas.microsoft.com/office/powerpoint/2010/main" val="144027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https://ec.europa.eu/eurostat/statistics-explained/index.php?title=Healthcare_expenditure_statistics</a:t>
            </a:r>
          </a:p>
        </p:txBody>
      </p:sp>
      <p:sp>
        <p:nvSpPr>
          <p:cNvPr id="4" name="Slide Number Placeholder 3"/>
          <p:cNvSpPr>
            <a:spLocks noGrp="1"/>
          </p:cNvSpPr>
          <p:nvPr>
            <p:ph type="sldNum" sz="quarter" idx="5"/>
          </p:nvPr>
        </p:nvSpPr>
        <p:spPr/>
        <p:txBody>
          <a:bodyPr/>
          <a:lstStyle/>
          <a:p>
            <a:fld id="{CFEA08A1-4F2A-4F92-A04E-F27547E37BF5}" type="slidenum">
              <a:rPr lang="en-GB" smtClean="0"/>
              <a:t>47</a:t>
            </a:fld>
            <a:endParaRPr lang="en-GB"/>
          </a:p>
        </p:txBody>
      </p:sp>
    </p:spTree>
    <p:extLst>
      <p:ext uri="{BB962C8B-B14F-4D97-AF65-F5344CB8AC3E}">
        <p14:creationId xmlns:p14="http://schemas.microsoft.com/office/powerpoint/2010/main" val="147578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https://extranet.who.int/ncdccs/Data/SAU_B11_KSA%20NATIONAL%20STRATEGY%20FOR%20DIET%20AND%20PHYSICAL%20ACTIVITY.pdf</a:t>
            </a:r>
          </a:p>
        </p:txBody>
      </p:sp>
      <p:sp>
        <p:nvSpPr>
          <p:cNvPr id="4" name="Slide Number Placeholder 3"/>
          <p:cNvSpPr>
            <a:spLocks noGrp="1"/>
          </p:cNvSpPr>
          <p:nvPr>
            <p:ph type="sldNum" sz="quarter" idx="5"/>
          </p:nvPr>
        </p:nvSpPr>
        <p:spPr/>
        <p:txBody>
          <a:bodyPr/>
          <a:lstStyle/>
          <a:p>
            <a:fld id="{CFEA08A1-4F2A-4F92-A04E-F27547E37BF5}" type="slidenum">
              <a:rPr lang="en-GB" smtClean="0"/>
              <a:t>48</a:t>
            </a:fld>
            <a:endParaRPr lang="en-GB"/>
          </a:p>
        </p:txBody>
      </p:sp>
    </p:spTree>
    <p:extLst>
      <p:ext uri="{BB962C8B-B14F-4D97-AF65-F5344CB8AC3E}">
        <p14:creationId xmlns:p14="http://schemas.microsoft.com/office/powerpoint/2010/main" val="102104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https://www.unaids.org/en/resources/presscentre/pressreleaseandstatementarchive/2023/november/20231129_new-research-on-opt-out-hiv-testing-England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https://ourworldindata.org/life-expectancy</a:t>
            </a:r>
          </a:p>
        </p:txBody>
      </p:sp>
      <p:sp>
        <p:nvSpPr>
          <p:cNvPr id="4" name="Slide Number Placeholder 3"/>
          <p:cNvSpPr>
            <a:spLocks noGrp="1"/>
          </p:cNvSpPr>
          <p:nvPr>
            <p:ph type="sldNum" sz="quarter" idx="5"/>
          </p:nvPr>
        </p:nvSpPr>
        <p:spPr/>
        <p:txBody>
          <a:bodyPr/>
          <a:lstStyle/>
          <a:p>
            <a:fld id="{CFEA08A1-4F2A-4F92-A04E-F27547E37BF5}" type="slidenum">
              <a:rPr lang="en-GB" smtClean="0"/>
              <a:t>49</a:t>
            </a:fld>
            <a:endParaRPr lang="en-GB"/>
          </a:p>
        </p:txBody>
      </p:sp>
    </p:spTree>
    <p:extLst>
      <p:ext uri="{BB962C8B-B14F-4D97-AF65-F5344CB8AC3E}">
        <p14:creationId xmlns:p14="http://schemas.microsoft.com/office/powerpoint/2010/main" val="3931012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https://ourworldindata.org/life-expectancy</a:t>
            </a:r>
          </a:p>
        </p:txBody>
      </p:sp>
      <p:sp>
        <p:nvSpPr>
          <p:cNvPr id="4" name="Slide Number Placeholder 3"/>
          <p:cNvSpPr>
            <a:spLocks noGrp="1"/>
          </p:cNvSpPr>
          <p:nvPr>
            <p:ph type="sldNum" sz="quarter" idx="5"/>
          </p:nvPr>
        </p:nvSpPr>
        <p:spPr/>
        <p:txBody>
          <a:bodyPr/>
          <a:lstStyle/>
          <a:p>
            <a:fld id="{CFEA08A1-4F2A-4F92-A04E-F27547E37BF5}" type="slidenum">
              <a:rPr lang="en-GB" smtClean="0"/>
              <a:t>50</a:t>
            </a:fld>
            <a:endParaRPr lang="en-GB"/>
          </a:p>
        </p:txBody>
      </p:sp>
    </p:spTree>
    <p:extLst>
      <p:ext uri="{BB962C8B-B14F-4D97-AF65-F5344CB8AC3E}">
        <p14:creationId xmlns:p14="http://schemas.microsoft.com/office/powerpoint/2010/main" val="191784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https://datacommons.org/tools/timeline#&amp;place=country/MOZ&amp;statsVar=FertilityRate_Person_Female</a:t>
            </a:r>
          </a:p>
          <a:p>
            <a:r>
              <a:rPr lang="en-GB" dirty="0"/>
              <a:t>https://www.populationpyramid.net/mozambique/2021/</a:t>
            </a:r>
          </a:p>
          <a:p>
            <a:r>
              <a:rPr lang="en-GB" dirty="0"/>
              <a:t>https://data.who.int/indicators/i/3805B1E/9A706FD#:~:text=The%20index%20is%20reported%20on,100%20being%20the%20optimal%20value.&amp;text=Due%20to%20data%20limitations%2C%20not,when%20more%20data%20become%20available.</a:t>
            </a:r>
          </a:p>
        </p:txBody>
      </p:sp>
      <p:sp>
        <p:nvSpPr>
          <p:cNvPr id="4" name="Slide Number Placeholder 3"/>
          <p:cNvSpPr>
            <a:spLocks noGrp="1"/>
          </p:cNvSpPr>
          <p:nvPr>
            <p:ph type="sldNum" sz="quarter" idx="5"/>
          </p:nvPr>
        </p:nvSpPr>
        <p:spPr/>
        <p:txBody>
          <a:bodyPr/>
          <a:lstStyle/>
          <a:p>
            <a:fld id="{CFEA08A1-4F2A-4F92-A04E-F27547E37BF5}" type="slidenum">
              <a:rPr lang="en-GB" smtClean="0"/>
              <a:t>55</a:t>
            </a:fld>
            <a:endParaRPr lang="en-GB"/>
          </a:p>
        </p:txBody>
      </p:sp>
    </p:spTree>
    <p:extLst>
      <p:ext uri="{BB962C8B-B14F-4D97-AF65-F5344CB8AC3E}">
        <p14:creationId xmlns:p14="http://schemas.microsoft.com/office/powerpoint/2010/main" val="98559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https://www.who.int/news-room/fact-sheets/detail/ageing-and-health</a:t>
            </a:r>
          </a:p>
          <a:p>
            <a:r>
              <a:rPr lang="en-GB" dirty="0"/>
              <a:t>https://www.hsph.harvard.edu/news/hsph-in-the-news/exercising-more-than-recommended-could-lengthen-life-study-suggests/</a:t>
            </a:r>
          </a:p>
        </p:txBody>
      </p:sp>
      <p:sp>
        <p:nvSpPr>
          <p:cNvPr id="4" name="Slide Number Placeholder 3"/>
          <p:cNvSpPr>
            <a:spLocks noGrp="1"/>
          </p:cNvSpPr>
          <p:nvPr>
            <p:ph type="sldNum" sz="quarter" idx="5"/>
          </p:nvPr>
        </p:nvSpPr>
        <p:spPr/>
        <p:txBody>
          <a:bodyPr/>
          <a:lstStyle/>
          <a:p>
            <a:fld id="{CFEA08A1-4F2A-4F92-A04E-F27547E37BF5}" type="slidenum">
              <a:rPr lang="en-GB" smtClean="0"/>
              <a:t>5</a:t>
            </a:fld>
            <a:endParaRPr lang="en-GB"/>
          </a:p>
        </p:txBody>
      </p:sp>
    </p:spTree>
    <p:extLst>
      <p:ext uri="{BB962C8B-B14F-4D97-AF65-F5344CB8AC3E}">
        <p14:creationId xmlns:p14="http://schemas.microsoft.com/office/powerpoint/2010/main" val="77814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https://wayback.archive-it.org/all/20171012091618/https://www.odi.org/sites/odi.org.uk/files/odi-assets/publications-opinion-files/5834.pdf</a:t>
            </a:r>
          </a:p>
          <a:p>
            <a:r>
              <a:rPr lang="en-GB"/>
              <a:t>https://data.worldbank.org/indicator/SH.HIV.INCD.TL.P3?end=2022&amp;locations=UG&amp;name_desc=true&amp;skipRedirection=true&amp;start=1990&amp;view=chart</a:t>
            </a:r>
          </a:p>
        </p:txBody>
      </p:sp>
      <p:sp>
        <p:nvSpPr>
          <p:cNvPr id="4" name="Slide Number Placeholder 3"/>
          <p:cNvSpPr>
            <a:spLocks noGrp="1"/>
          </p:cNvSpPr>
          <p:nvPr>
            <p:ph type="sldNum" sz="quarter" idx="5"/>
          </p:nvPr>
        </p:nvSpPr>
        <p:spPr/>
        <p:txBody>
          <a:bodyPr/>
          <a:lstStyle/>
          <a:p>
            <a:fld id="{CFEA08A1-4F2A-4F92-A04E-F27547E37BF5}" type="slidenum">
              <a:rPr lang="en-GB" smtClean="0"/>
              <a:t>56</a:t>
            </a:fld>
            <a:endParaRPr lang="en-GB"/>
          </a:p>
        </p:txBody>
      </p:sp>
    </p:spTree>
    <p:extLst>
      <p:ext uri="{BB962C8B-B14F-4D97-AF65-F5344CB8AC3E}">
        <p14:creationId xmlns:p14="http://schemas.microsoft.com/office/powerpoint/2010/main" val="195649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https://www.cia.gov/the-world-factbook/countries/lesotho/</a:t>
            </a:r>
          </a:p>
          <a:p>
            <a:r>
              <a:rPr lang="en-GB" dirty="0"/>
              <a:t>https://www.cia.gov/the-world-factbook/countries/lesotho/</a:t>
            </a:r>
          </a:p>
        </p:txBody>
      </p:sp>
      <p:sp>
        <p:nvSpPr>
          <p:cNvPr id="4" name="Slide Number Placeholder 3"/>
          <p:cNvSpPr>
            <a:spLocks noGrp="1"/>
          </p:cNvSpPr>
          <p:nvPr>
            <p:ph type="sldNum" sz="quarter" idx="5"/>
          </p:nvPr>
        </p:nvSpPr>
        <p:spPr/>
        <p:txBody>
          <a:bodyPr/>
          <a:lstStyle/>
          <a:p>
            <a:fld id="{CFEA08A1-4F2A-4F92-A04E-F27547E37BF5}" type="slidenum">
              <a:rPr lang="en-GB" smtClean="0"/>
              <a:t>57</a:t>
            </a:fld>
            <a:endParaRPr lang="en-GB"/>
          </a:p>
        </p:txBody>
      </p:sp>
    </p:spTree>
    <p:extLst>
      <p:ext uri="{BB962C8B-B14F-4D97-AF65-F5344CB8AC3E}">
        <p14:creationId xmlns:p14="http://schemas.microsoft.com/office/powerpoint/2010/main" val="255513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https://ourworldindata.org/life-expectancy</a:t>
            </a:r>
          </a:p>
          <a:p>
            <a:r>
              <a:rPr lang="en-GB"/>
              <a:t>http://www.preventionindex.org/</a:t>
            </a:r>
          </a:p>
          <a:p>
            <a:r>
              <a:rPr lang="en-GB"/>
              <a:t>https://web.archive.org/web/20180710194919/http://www.thecitizen.co.tz/News/Report-reveals-rapid-rural--urban-migration-/-/1840392/2006950/-/m6w9qv/-/index.html</a:t>
            </a:r>
          </a:p>
        </p:txBody>
      </p:sp>
      <p:sp>
        <p:nvSpPr>
          <p:cNvPr id="4" name="Slide Number Placeholder 3"/>
          <p:cNvSpPr>
            <a:spLocks noGrp="1"/>
          </p:cNvSpPr>
          <p:nvPr>
            <p:ph type="sldNum" sz="quarter" idx="5"/>
          </p:nvPr>
        </p:nvSpPr>
        <p:spPr/>
        <p:txBody>
          <a:bodyPr/>
          <a:lstStyle/>
          <a:p>
            <a:fld id="{CFEA08A1-4F2A-4F92-A04E-F27547E37BF5}" type="slidenum">
              <a:rPr lang="en-GB" smtClean="0"/>
              <a:t>58</a:t>
            </a:fld>
            <a:endParaRPr lang="en-GB"/>
          </a:p>
        </p:txBody>
      </p:sp>
    </p:spTree>
    <p:extLst>
      <p:ext uri="{BB962C8B-B14F-4D97-AF65-F5344CB8AC3E}">
        <p14:creationId xmlns:p14="http://schemas.microsoft.com/office/powerpoint/2010/main" val="360804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https://www.gov.nu/</a:t>
            </a:r>
          </a:p>
          <a:p>
            <a:r>
              <a:rPr lang="en-GB"/>
              <a:t>*It takes the average person 1 hour to walk 5km. 18km / 5km/h = 3.6 hours.</a:t>
            </a:r>
          </a:p>
        </p:txBody>
      </p:sp>
      <p:sp>
        <p:nvSpPr>
          <p:cNvPr id="4" name="Slide Number Placeholder 3"/>
          <p:cNvSpPr>
            <a:spLocks noGrp="1"/>
          </p:cNvSpPr>
          <p:nvPr>
            <p:ph type="sldNum" sz="quarter" idx="5"/>
          </p:nvPr>
        </p:nvSpPr>
        <p:spPr/>
        <p:txBody>
          <a:bodyPr/>
          <a:lstStyle/>
          <a:p>
            <a:fld id="{CFEA08A1-4F2A-4F92-A04E-F27547E37BF5}" type="slidenum">
              <a:rPr lang="en-GB" smtClean="0"/>
              <a:t>59</a:t>
            </a:fld>
            <a:endParaRPr lang="en-GB"/>
          </a:p>
        </p:txBody>
      </p:sp>
    </p:spTree>
    <p:extLst>
      <p:ext uri="{BB962C8B-B14F-4D97-AF65-F5344CB8AC3E}">
        <p14:creationId xmlns:p14="http://schemas.microsoft.com/office/powerpoint/2010/main" val="86323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https://www.nuffieldtrust.org.uk/research/what-can-england-learn-from-the-long-term-care-system-in-japan</a:t>
            </a:r>
          </a:p>
        </p:txBody>
      </p:sp>
      <p:sp>
        <p:nvSpPr>
          <p:cNvPr id="4" name="Slide Number Placeholder 3"/>
          <p:cNvSpPr>
            <a:spLocks noGrp="1"/>
          </p:cNvSpPr>
          <p:nvPr>
            <p:ph type="sldNum" sz="quarter" idx="5"/>
          </p:nvPr>
        </p:nvSpPr>
        <p:spPr/>
        <p:txBody>
          <a:bodyPr/>
          <a:lstStyle/>
          <a:p>
            <a:fld id="{CFEA08A1-4F2A-4F92-A04E-F27547E37BF5}" type="slidenum">
              <a:rPr lang="en-GB" smtClean="0"/>
              <a:t>64</a:t>
            </a:fld>
            <a:endParaRPr lang="en-GB"/>
          </a:p>
        </p:txBody>
      </p:sp>
    </p:spTree>
    <p:extLst>
      <p:ext uri="{BB962C8B-B14F-4D97-AF65-F5344CB8AC3E}">
        <p14:creationId xmlns:p14="http://schemas.microsoft.com/office/powerpoint/2010/main" val="2671208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https://www.oecd-ilibrary.org/docserver/7a7afb35-en.pdf?expires=1719829682&amp;id=id&amp;accname=guest&amp;checksum=FC4C5A978F9539043CD6251B47946B27</a:t>
            </a:r>
          </a:p>
          <a:p>
            <a:r>
              <a:rPr lang="en-GB" dirty="0"/>
              <a:t>https://datacommons.org/tools/timeline#&amp;place=country/KOR&amp;statsVar=Count_Person</a:t>
            </a:r>
          </a:p>
        </p:txBody>
      </p:sp>
      <p:sp>
        <p:nvSpPr>
          <p:cNvPr id="4" name="Slide Number Placeholder 3"/>
          <p:cNvSpPr>
            <a:spLocks noGrp="1"/>
          </p:cNvSpPr>
          <p:nvPr>
            <p:ph type="sldNum" sz="quarter" idx="5"/>
          </p:nvPr>
        </p:nvSpPr>
        <p:spPr/>
        <p:txBody>
          <a:bodyPr/>
          <a:lstStyle/>
          <a:p>
            <a:fld id="{CFEA08A1-4F2A-4F92-A04E-F27547E37BF5}" type="slidenum">
              <a:rPr lang="en-GB" smtClean="0"/>
              <a:t>66</a:t>
            </a:fld>
            <a:endParaRPr lang="en-GB"/>
          </a:p>
        </p:txBody>
      </p:sp>
    </p:spTree>
    <p:extLst>
      <p:ext uri="{BB962C8B-B14F-4D97-AF65-F5344CB8AC3E}">
        <p14:creationId xmlns:p14="http://schemas.microsoft.com/office/powerpoint/2010/main" val="2107596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https://www.japantimes.co.jp/news/2023/09/15/japan/centenarians-record-number/</a:t>
            </a:r>
          </a:p>
          <a:p>
            <a:r>
              <a:rPr lang="en-GB" dirty="0"/>
              <a:t>https://www.theguardian.com/world/2016/sep/16/japans-centenarians-hit-by-austerity-as-numbers-soar</a:t>
            </a:r>
          </a:p>
        </p:txBody>
      </p:sp>
      <p:sp>
        <p:nvSpPr>
          <p:cNvPr id="4" name="Slide Number Placeholder 3"/>
          <p:cNvSpPr>
            <a:spLocks noGrp="1"/>
          </p:cNvSpPr>
          <p:nvPr>
            <p:ph type="sldNum" sz="quarter" idx="5"/>
          </p:nvPr>
        </p:nvSpPr>
        <p:spPr/>
        <p:txBody>
          <a:bodyPr/>
          <a:lstStyle/>
          <a:p>
            <a:fld id="{CFEA08A1-4F2A-4F92-A04E-F27547E37BF5}" type="slidenum">
              <a:rPr lang="en-GB" smtClean="0"/>
              <a:t>72</a:t>
            </a:fld>
            <a:endParaRPr lang="en-GB"/>
          </a:p>
        </p:txBody>
      </p:sp>
    </p:spTree>
    <p:extLst>
      <p:ext uri="{BB962C8B-B14F-4D97-AF65-F5344CB8AC3E}">
        <p14:creationId xmlns:p14="http://schemas.microsoft.com/office/powerpoint/2010/main" val="366252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https://hia.paho.org/en/countries-22/guadeloupe-profile</a:t>
            </a:r>
          </a:p>
        </p:txBody>
      </p:sp>
      <p:sp>
        <p:nvSpPr>
          <p:cNvPr id="4" name="Slide Number Placeholder 3"/>
          <p:cNvSpPr>
            <a:spLocks noGrp="1"/>
          </p:cNvSpPr>
          <p:nvPr>
            <p:ph type="sldNum" sz="quarter" idx="5"/>
          </p:nvPr>
        </p:nvSpPr>
        <p:spPr/>
        <p:txBody>
          <a:bodyPr/>
          <a:lstStyle/>
          <a:p>
            <a:fld id="{CFEA08A1-4F2A-4F92-A04E-F27547E37BF5}" type="slidenum">
              <a:rPr lang="en-GB" smtClean="0"/>
              <a:t>73</a:t>
            </a:fld>
            <a:endParaRPr lang="en-GB"/>
          </a:p>
        </p:txBody>
      </p:sp>
    </p:spTree>
    <p:extLst>
      <p:ext uri="{BB962C8B-B14F-4D97-AF65-F5344CB8AC3E}">
        <p14:creationId xmlns:p14="http://schemas.microsoft.com/office/powerpoint/2010/main" val="129479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https://ilcuk.org.uk/up-in-smoke/</a:t>
            </a:r>
          </a:p>
        </p:txBody>
      </p:sp>
      <p:sp>
        <p:nvSpPr>
          <p:cNvPr id="4" name="Slide Number Placeholder 3"/>
          <p:cNvSpPr>
            <a:spLocks noGrp="1"/>
          </p:cNvSpPr>
          <p:nvPr>
            <p:ph type="sldNum" sz="quarter" idx="5"/>
          </p:nvPr>
        </p:nvSpPr>
        <p:spPr/>
        <p:txBody>
          <a:bodyPr/>
          <a:lstStyle/>
          <a:p>
            <a:fld id="{CFEA08A1-4F2A-4F92-A04E-F27547E37BF5}" type="slidenum">
              <a:rPr lang="en-GB" smtClean="0"/>
              <a:t>87</a:t>
            </a:fld>
            <a:endParaRPr lang="en-GB"/>
          </a:p>
        </p:txBody>
      </p:sp>
    </p:spTree>
    <p:extLst>
      <p:ext uri="{BB962C8B-B14F-4D97-AF65-F5344CB8AC3E}">
        <p14:creationId xmlns:p14="http://schemas.microsoft.com/office/powerpoint/2010/main" val="1050053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https://www.who.int/azerbaijan/news/item/16-01-2024-covid-19-vaccinations-have-saved-more-than-1.4-million-lives-in-the-who-european-region--a-new-study-finds </a:t>
            </a:r>
          </a:p>
        </p:txBody>
      </p:sp>
      <p:sp>
        <p:nvSpPr>
          <p:cNvPr id="4" name="Slide Number Placeholder 3"/>
          <p:cNvSpPr>
            <a:spLocks noGrp="1"/>
          </p:cNvSpPr>
          <p:nvPr>
            <p:ph type="sldNum" sz="quarter" idx="5"/>
          </p:nvPr>
        </p:nvSpPr>
        <p:spPr/>
        <p:txBody>
          <a:bodyPr/>
          <a:lstStyle/>
          <a:p>
            <a:fld id="{CFEA08A1-4F2A-4F92-A04E-F27547E37BF5}" type="slidenum">
              <a:rPr lang="en-GB" smtClean="0"/>
              <a:t>91</a:t>
            </a:fld>
            <a:endParaRPr lang="en-GB"/>
          </a:p>
        </p:txBody>
      </p:sp>
    </p:spTree>
    <p:extLst>
      <p:ext uri="{BB962C8B-B14F-4D97-AF65-F5344CB8AC3E}">
        <p14:creationId xmlns:p14="http://schemas.microsoft.com/office/powerpoint/2010/main" val="109855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https://ilcuk.org.uk/healthequalswealth/</a:t>
            </a:r>
          </a:p>
        </p:txBody>
      </p:sp>
      <p:sp>
        <p:nvSpPr>
          <p:cNvPr id="4" name="Slide Number Placeholder 3"/>
          <p:cNvSpPr>
            <a:spLocks noGrp="1"/>
          </p:cNvSpPr>
          <p:nvPr>
            <p:ph type="sldNum" sz="quarter" idx="5"/>
          </p:nvPr>
        </p:nvSpPr>
        <p:spPr/>
        <p:txBody>
          <a:bodyPr/>
          <a:lstStyle/>
          <a:p>
            <a:fld id="{CFEA08A1-4F2A-4F92-A04E-F27547E37BF5}" type="slidenum">
              <a:rPr lang="en-GB" smtClean="0"/>
              <a:t>6</a:t>
            </a:fld>
            <a:endParaRPr lang="en-GB"/>
          </a:p>
        </p:txBody>
      </p:sp>
    </p:spTree>
    <p:extLst>
      <p:ext uri="{BB962C8B-B14F-4D97-AF65-F5344CB8AC3E}">
        <p14:creationId xmlns:p14="http://schemas.microsoft.com/office/powerpoint/2010/main" val="263086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https://immunizationdata.who.int/</a:t>
            </a:r>
            <a:endParaRPr lang="en-GB" dirty="0"/>
          </a:p>
          <a:p>
            <a:r>
              <a:rPr lang="en-GB" dirty="0"/>
              <a:t>*</a:t>
            </a:r>
            <a:r>
              <a:rPr lang="en-US" b="0" i="0" dirty="0">
                <a:solidFill>
                  <a:srgbClr val="202124"/>
                </a:solidFill>
                <a:effectLst/>
                <a:highlight>
                  <a:srgbClr val="FFFFFF"/>
                </a:highlight>
                <a:latin typeface="Google Sans"/>
              </a:rPr>
              <a:t>The DTP vaccine </a:t>
            </a:r>
            <a:r>
              <a:rPr lang="en-US" b="0" i="0" dirty="0">
                <a:solidFill>
                  <a:srgbClr val="040C28"/>
                </a:solidFill>
                <a:effectLst/>
                <a:latin typeface="Google Sans"/>
              </a:rPr>
              <a:t>protects against diphtheria, tetanus and polio</a:t>
            </a:r>
            <a:r>
              <a:rPr lang="en-US" b="0" i="0" dirty="0">
                <a:solidFill>
                  <a:srgbClr val="202124"/>
                </a:solidFill>
                <a:effectLst/>
                <a:highlight>
                  <a:srgbClr val="FFFFFF"/>
                </a:highlight>
                <a:latin typeface="Google Sans"/>
              </a:rPr>
              <a:t>.</a:t>
            </a:r>
            <a:r>
              <a:rPr lang="en-GB" b="0" i="0" dirty="0">
                <a:solidFill>
                  <a:srgbClr val="202124"/>
                </a:solidFill>
                <a:effectLst/>
                <a:highlight>
                  <a:srgbClr val="FFFFFF"/>
                </a:highlight>
                <a:latin typeface="Google Sans"/>
              </a:rPr>
              <a:t> T</a:t>
            </a:r>
            <a:r>
              <a:rPr lang="en-US" b="0" i="0" dirty="0">
                <a:solidFill>
                  <a:srgbClr val="202124"/>
                </a:solidFill>
                <a:effectLst/>
                <a:highlight>
                  <a:srgbClr val="FFFFFF"/>
                </a:highlight>
                <a:latin typeface="Google Sans"/>
              </a:rPr>
              <a:t>he Hib/</a:t>
            </a:r>
            <a:r>
              <a:rPr lang="en-US" b="0" i="0" dirty="0" err="1">
                <a:solidFill>
                  <a:srgbClr val="202124"/>
                </a:solidFill>
                <a:effectLst/>
                <a:highlight>
                  <a:srgbClr val="FFFFFF"/>
                </a:highlight>
                <a:latin typeface="Google Sans"/>
              </a:rPr>
              <a:t>MenC</a:t>
            </a:r>
            <a:r>
              <a:rPr lang="en-US" b="0" i="0" dirty="0">
                <a:solidFill>
                  <a:srgbClr val="202124"/>
                </a:solidFill>
                <a:effectLst/>
                <a:highlight>
                  <a:srgbClr val="FFFFFF"/>
                </a:highlight>
                <a:latin typeface="Google Sans"/>
              </a:rPr>
              <a:t> vaccine </a:t>
            </a:r>
            <a:r>
              <a:rPr lang="en-US" b="0" i="0" dirty="0">
                <a:solidFill>
                  <a:srgbClr val="040C28"/>
                </a:solidFill>
                <a:effectLst/>
                <a:latin typeface="Google Sans"/>
              </a:rPr>
              <a:t>helps prevent </a:t>
            </a:r>
            <a:r>
              <a:rPr lang="en-US" b="0" i="0" dirty="0" err="1">
                <a:solidFill>
                  <a:srgbClr val="040C28"/>
                </a:solidFill>
                <a:effectLst/>
                <a:latin typeface="Google Sans"/>
              </a:rPr>
              <a:t>Haemophilus</a:t>
            </a:r>
            <a:r>
              <a:rPr lang="en-US" b="0" i="0" dirty="0">
                <a:solidFill>
                  <a:srgbClr val="040C28"/>
                </a:solidFill>
                <a:effectLst/>
                <a:latin typeface="Google Sans"/>
              </a:rPr>
              <a:t> influenzae type b (Hib) and the type of meningitis caused by group C bacteria</a:t>
            </a:r>
            <a:r>
              <a:rPr lang="en-US" b="0" i="0" dirty="0">
                <a:solidFill>
                  <a:srgbClr val="202124"/>
                </a:solidFill>
                <a:effectLst/>
                <a:highlight>
                  <a:srgbClr val="FFFFFF"/>
                </a:highlight>
                <a:latin typeface="Google Sans"/>
              </a:rPr>
              <a:t>.</a:t>
            </a:r>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18</a:t>
            </a:fld>
            <a:endParaRPr lang="en-GB"/>
          </a:p>
        </p:txBody>
      </p:sp>
    </p:spTree>
    <p:extLst>
      <p:ext uri="{BB962C8B-B14F-4D97-AF65-F5344CB8AC3E}">
        <p14:creationId xmlns:p14="http://schemas.microsoft.com/office/powerpoint/2010/main" val="233981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https://ourworldindata.org/life-expectancy</a:t>
            </a:r>
          </a:p>
        </p:txBody>
      </p:sp>
      <p:sp>
        <p:nvSpPr>
          <p:cNvPr id="4" name="Slide Number Placeholder 3"/>
          <p:cNvSpPr>
            <a:spLocks noGrp="1"/>
          </p:cNvSpPr>
          <p:nvPr>
            <p:ph type="sldNum" sz="quarter" idx="5"/>
          </p:nvPr>
        </p:nvSpPr>
        <p:spPr/>
        <p:txBody>
          <a:bodyPr/>
          <a:lstStyle/>
          <a:p>
            <a:fld id="{CFEA08A1-4F2A-4F92-A04E-F27547E37BF5}" type="slidenum">
              <a:rPr lang="en-GB" smtClean="0"/>
              <a:t>22</a:t>
            </a:fld>
            <a:endParaRPr lang="en-GB"/>
          </a:p>
        </p:txBody>
      </p:sp>
    </p:spTree>
    <p:extLst>
      <p:ext uri="{BB962C8B-B14F-4D97-AF65-F5344CB8AC3E}">
        <p14:creationId xmlns:p14="http://schemas.microsoft.com/office/powerpoint/2010/main" val="420103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https://www.bahrain.bh/wps/portal/en/BNP/YourGuideForLivingInBahrain/Healthcare</a:t>
            </a:r>
          </a:p>
          <a:p>
            <a:r>
              <a:rPr lang="en-GB" dirty="0"/>
              <a:t>https://www.moh.gov.bh/HealthInfo/Immunizations</a:t>
            </a:r>
          </a:p>
        </p:txBody>
      </p:sp>
      <p:sp>
        <p:nvSpPr>
          <p:cNvPr id="4" name="Slide Number Placeholder 3"/>
          <p:cNvSpPr>
            <a:spLocks noGrp="1"/>
          </p:cNvSpPr>
          <p:nvPr>
            <p:ph type="sldNum" sz="quarter" idx="5"/>
          </p:nvPr>
        </p:nvSpPr>
        <p:spPr/>
        <p:txBody>
          <a:bodyPr/>
          <a:lstStyle/>
          <a:p>
            <a:fld id="{CFEA08A1-4F2A-4F92-A04E-F27547E37BF5}" type="slidenum">
              <a:rPr lang="en-GB" smtClean="0"/>
              <a:t>23</a:t>
            </a:fld>
            <a:endParaRPr lang="en-GB"/>
          </a:p>
        </p:txBody>
      </p:sp>
    </p:spTree>
    <p:extLst>
      <p:ext uri="{BB962C8B-B14F-4D97-AF65-F5344CB8AC3E}">
        <p14:creationId xmlns:p14="http://schemas.microsoft.com/office/powerpoint/2010/main" val="126692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https://vaccine-schedule.ecdc.europa.eu/Scheduler/ByCountry?SelectedCountryId=95&amp;IncludeChildAgeGroup=true&amp;IncludeChildAgeGroup=false&amp;IncludeAdultAgeGroup=true&amp;IncludeAdultAgeGroup=false</a:t>
            </a:r>
          </a:p>
        </p:txBody>
      </p:sp>
      <p:sp>
        <p:nvSpPr>
          <p:cNvPr id="4" name="Slide Number Placeholder 3"/>
          <p:cNvSpPr>
            <a:spLocks noGrp="1"/>
          </p:cNvSpPr>
          <p:nvPr>
            <p:ph type="sldNum" sz="quarter" idx="5"/>
          </p:nvPr>
        </p:nvSpPr>
        <p:spPr/>
        <p:txBody>
          <a:bodyPr/>
          <a:lstStyle/>
          <a:p>
            <a:fld id="{CFEA08A1-4F2A-4F92-A04E-F27547E37BF5}" type="slidenum">
              <a:rPr lang="en-GB" smtClean="0"/>
              <a:t>24</a:t>
            </a:fld>
            <a:endParaRPr lang="en-GB"/>
          </a:p>
        </p:txBody>
      </p:sp>
    </p:spTree>
    <p:extLst>
      <p:ext uri="{BB962C8B-B14F-4D97-AF65-F5344CB8AC3E}">
        <p14:creationId xmlns:p14="http://schemas.microsoft.com/office/powerpoint/2010/main" val="388943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30</a:t>
            </a:fld>
            <a:endParaRPr lang="en-GB"/>
          </a:p>
        </p:txBody>
      </p:sp>
    </p:spTree>
    <p:extLst>
      <p:ext uri="{BB962C8B-B14F-4D97-AF65-F5344CB8AC3E}">
        <p14:creationId xmlns:p14="http://schemas.microsoft.com/office/powerpoint/2010/main" val="201980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31</a:t>
            </a:fld>
            <a:endParaRPr lang="en-GB"/>
          </a:p>
        </p:txBody>
      </p:sp>
    </p:spTree>
    <p:extLst>
      <p:ext uri="{BB962C8B-B14F-4D97-AF65-F5344CB8AC3E}">
        <p14:creationId xmlns:p14="http://schemas.microsoft.com/office/powerpoint/2010/main" val="227987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D2B-1CBE-9D42-9700-437ECC985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34BA53-03A3-C743-A051-DA085DA56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CBE3BB-43CC-3D49-8429-3ACEB2752D37}"/>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5" name="Footer Placeholder 4">
            <a:extLst>
              <a:ext uri="{FF2B5EF4-FFF2-40B4-BE49-F238E27FC236}">
                <a16:creationId xmlns:a16="http://schemas.microsoft.com/office/drawing/2014/main" id="{CD6470EB-7470-A84E-8BED-25AD8DE3B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643CE-8923-4740-8316-4E8774DD784E}"/>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92358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9E39-117B-1D47-8090-E76803FED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084EF0-EEB8-8840-B592-5C169BB13F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0EE2A-5F17-B44C-AC28-1068B2579301}"/>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5" name="Footer Placeholder 4">
            <a:extLst>
              <a:ext uri="{FF2B5EF4-FFF2-40B4-BE49-F238E27FC236}">
                <a16:creationId xmlns:a16="http://schemas.microsoft.com/office/drawing/2014/main" id="{1A983D28-2ACF-6F41-A717-AA15C415C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9B99D-FC48-FA41-9A84-FCB235357FF1}"/>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380445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C1251-3111-0D4B-A89E-B0BF747192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B71D98-DAAD-784F-8227-E8FD538F54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26E2-B38F-4F4F-B913-A2F6DED1422F}"/>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5" name="Footer Placeholder 4">
            <a:extLst>
              <a:ext uri="{FF2B5EF4-FFF2-40B4-BE49-F238E27FC236}">
                <a16:creationId xmlns:a16="http://schemas.microsoft.com/office/drawing/2014/main" id="{106030BB-0D54-294D-ABFF-25561BE8F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DE758-143E-8E4E-9830-ECEB2097F9C4}"/>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378553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421C-2BDA-C045-8BA2-A96A22543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F8F0F-745E-BB4F-8CA6-DCEE789B65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E5DC1-EFF6-E242-B5D5-0E0B1F6D6B6F}"/>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5" name="Footer Placeholder 4">
            <a:extLst>
              <a:ext uri="{FF2B5EF4-FFF2-40B4-BE49-F238E27FC236}">
                <a16:creationId xmlns:a16="http://schemas.microsoft.com/office/drawing/2014/main" id="{EEDE6B90-F121-4D43-B4D9-D1FE571E1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3E842-01ED-9741-BFC2-6E9EFFAC4F5B}"/>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5535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C2A2-703A-994B-9DDA-262D071AB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C7211B-E337-2C49-8564-CC1A89C9F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E44B2C-F724-0A41-8AA6-4F227EBD4978}"/>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5" name="Footer Placeholder 4">
            <a:extLst>
              <a:ext uri="{FF2B5EF4-FFF2-40B4-BE49-F238E27FC236}">
                <a16:creationId xmlns:a16="http://schemas.microsoft.com/office/drawing/2014/main" id="{62D17FBB-223E-1F4C-99A3-ADE4D5483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0CABD-A875-C347-80FF-ED5CAD4A39A8}"/>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58248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228C-1C1E-F345-BAD6-B03683F31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6D51F-4BEC-3D49-BD20-E350834839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E5CB8-284A-5140-A640-06370DF3D2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56386-EB5C-404F-8108-7B5C526CABC2}"/>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6" name="Footer Placeholder 5">
            <a:extLst>
              <a:ext uri="{FF2B5EF4-FFF2-40B4-BE49-F238E27FC236}">
                <a16:creationId xmlns:a16="http://schemas.microsoft.com/office/drawing/2014/main" id="{7458E7A5-723F-1843-B5C6-9F575EB1A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67AE0-AE2E-B04F-BAC8-0C9E1220A140}"/>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12515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BEFA-08D1-BA4E-95B5-A34C40573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533A2F-6DC2-C943-A432-9B7F5032E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7F9307-4213-AC4B-9948-D8E0472FBC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B62C2C-A93E-A343-8459-2C257C3AD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A17A00-2718-AD4E-B6A1-E340539378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FB90F-7190-1B4E-9220-F687BB1773CB}"/>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8" name="Footer Placeholder 7">
            <a:extLst>
              <a:ext uri="{FF2B5EF4-FFF2-40B4-BE49-F238E27FC236}">
                <a16:creationId xmlns:a16="http://schemas.microsoft.com/office/drawing/2014/main" id="{362F2B39-7B7A-5741-B1CF-0A076F70CD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75E93-A7AA-8D42-813A-26D5FDC331CE}"/>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45299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5D80-CC69-EF47-8C8D-D6CA67FF3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B8FFF-139B-F241-883D-6A9FBA912173}"/>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4" name="Footer Placeholder 3">
            <a:extLst>
              <a:ext uri="{FF2B5EF4-FFF2-40B4-BE49-F238E27FC236}">
                <a16:creationId xmlns:a16="http://schemas.microsoft.com/office/drawing/2014/main" id="{E7BE873A-5B9D-1C4A-BF3B-479EA4C18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6DBCF7-FEA2-4646-A520-4E21DEE18398}"/>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140961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F4873-6E5F-3247-B85D-8A1268A7864F}"/>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3" name="Footer Placeholder 2">
            <a:extLst>
              <a:ext uri="{FF2B5EF4-FFF2-40B4-BE49-F238E27FC236}">
                <a16:creationId xmlns:a16="http://schemas.microsoft.com/office/drawing/2014/main" id="{38B7B4B5-84FD-7844-8020-B98927DE2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9A2CC-3BDD-C244-ACAF-CE0B38F305B8}"/>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11781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2CB6-EB8C-D34D-A569-281A79E03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BB124F-89D6-F740-A559-B14E192A8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831EF-9489-794A-B12A-3C2586A7D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B40A08-606F-EF46-817F-25CDAD43CEC4}"/>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6" name="Footer Placeholder 5">
            <a:extLst>
              <a:ext uri="{FF2B5EF4-FFF2-40B4-BE49-F238E27FC236}">
                <a16:creationId xmlns:a16="http://schemas.microsoft.com/office/drawing/2014/main" id="{383B8541-CCF0-544E-A055-03AD66E52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ED2F1-ECB7-0944-ADF8-E4116F937F75}"/>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63686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688D-DF3A-3B47-BD1F-95C896EF3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108275-6B11-004E-871E-6FF39FCB4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BBC48F-8342-044A-816F-7E503B761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52A7C5-7DCD-084D-94C5-A0DB58EE797C}"/>
              </a:ext>
            </a:extLst>
          </p:cNvPr>
          <p:cNvSpPr>
            <a:spLocks noGrp="1"/>
          </p:cNvSpPr>
          <p:nvPr>
            <p:ph type="dt" sz="half" idx="10"/>
          </p:nvPr>
        </p:nvSpPr>
        <p:spPr/>
        <p:txBody>
          <a:bodyPr/>
          <a:lstStyle/>
          <a:p>
            <a:fld id="{34701241-1CE4-254A-A68D-13F0864D6B3A}" type="datetimeFigureOut">
              <a:rPr lang="en-US" smtClean="0"/>
              <a:t>7/12/2024</a:t>
            </a:fld>
            <a:endParaRPr lang="en-US"/>
          </a:p>
        </p:txBody>
      </p:sp>
      <p:sp>
        <p:nvSpPr>
          <p:cNvPr id="6" name="Footer Placeholder 5">
            <a:extLst>
              <a:ext uri="{FF2B5EF4-FFF2-40B4-BE49-F238E27FC236}">
                <a16:creationId xmlns:a16="http://schemas.microsoft.com/office/drawing/2014/main" id="{92BD1716-D5E0-6241-AD94-60BD21A3E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7D913-DA5B-1944-A758-62AA5E61370A}"/>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4868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FF053-CDC1-E644-9EC2-6A58796C5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D32218-E202-AB4D-949A-E683F404A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52329-7EDD-F344-9409-9F0AB7227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01241-1CE4-254A-A68D-13F0864D6B3A}" type="datetimeFigureOut">
              <a:rPr lang="en-US" smtClean="0"/>
              <a:t>7/12/2024</a:t>
            </a:fld>
            <a:endParaRPr lang="en-US"/>
          </a:p>
        </p:txBody>
      </p:sp>
      <p:sp>
        <p:nvSpPr>
          <p:cNvPr id="5" name="Footer Placeholder 4">
            <a:extLst>
              <a:ext uri="{FF2B5EF4-FFF2-40B4-BE49-F238E27FC236}">
                <a16:creationId xmlns:a16="http://schemas.microsoft.com/office/drawing/2014/main" id="{D3807716-625C-954E-BFA2-145BC99E2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1ACB14-1938-E94D-9607-089BBCB17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16E5A-782D-E04E-9C07-AB2AFCA89903}" type="slidenum">
              <a:rPr lang="en-US" smtClean="0"/>
              <a:t>‹#›</a:t>
            </a:fld>
            <a:endParaRPr lang="en-US"/>
          </a:p>
        </p:txBody>
      </p:sp>
    </p:spTree>
    <p:extLst>
      <p:ext uri="{BB962C8B-B14F-4D97-AF65-F5344CB8AC3E}">
        <p14:creationId xmlns:p14="http://schemas.microsoft.com/office/powerpoint/2010/main" val="242745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immunizationdata.who.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emf"/><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3.xml"/><Relationship Id="rId7" Type="http://schemas.openxmlformats.org/officeDocument/2006/relationships/slide" Target="slide8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5.png"/><Relationship Id="rId5" Type="http://schemas.openxmlformats.org/officeDocument/2006/relationships/slide" Target="slide10.xml"/><Relationship Id="rId10" Type="http://schemas.openxmlformats.org/officeDocument/2006/relationships/image" Target="../media/image4.png"/><Relationship Id="rId4" Type="http://schemas.openxmlformats.org/officeDocument/2006/relationships/slide" Target="slide4.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hyperlink" Target="https://ourworldindata.org/life-expectanc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www.moh.gov.bh/HealthInfo/Immunizations" TargetMode="External"/><Relationship Id="rId3" Type="http://schemas.openxmlformats.org/officeDocument/2006/relationships/image" Target="../media/image7.jpg"/><Relationship Id="rId7" Type="http://schemas.openxmlformats.org/officeDocument/2006/relationships/hyperlink" Target="https://www.bahrain.bh/wps/portal/en/BNP/YourGuideForLivingInBahrain/Healthca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g"/><Relationship Id="rId7" Type="http://schemas.openxmlformats.org/officeDocument/2006/relationships/hyperlink" Target="https://vaccine-schedule.ecdc.europa.eu/Scheduler/ByCountry?SelectedCountryId=95&amp;IncludeChildAgeGroup=true&amp;IncludeChildAgeGroup=false&amp;IncludeAdultAgeGroup=true&amp;IncludeAdultAgeGroup=fal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oecd-ilibrary.org/social-issues-migration-health/health-at-a-glance-2023_7a7afb35-en"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immunizationdata.who.in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hyperlink" Target="https://commons.wikimedia.org/wiki/File:Flag_of_South_Korea.svg" TargetMode="External"/><Relationship Id="rId3" Type="http://schemas.openxmlformats.org/officeDocument/2006/relationships/image" Target="../media/image10.emf"/><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hyperlink" Target="https://www.oecd-ilibrary.org/docserver/7a7afb35-en.pdf?expires=1719580289&amp;id=id&amp;accname=guest&amp;checksum=2013F4E9C9513FB1B16DD34A1E49279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ommons.wikimedia.org/wiki/File:Flag_of_South_Korea.sv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hyperlink" Target="https://data.who.int/indicators/i/3805B1E/9A706FD%23:~:text=The%20index%20is%20reported%20on,100%20being%20the%20optimal%20value.&amp;text=Due%20to%20data%20limitations,%20not,when%20more%20data%20become%20availab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g"/><Relationship Id="rId7" Type="http://schemas.openxmlformats.org/officeDocument/2006/relationships/hyperlink" Target="https://www.nuffieldtrust.org.uk/resource/adult-flu-vaccination-covera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hyperlink" Target="https://data.worldbank.org/indicator/SH.STA.DIAB.ZS" TargetMode="External"/><Relationship Id="rId3" Type="http://schemas.openxmlformats.org/officeDocument/2006/relationships/image" Target="../media/image3.png"/><Relationship Id="rId7" Type="http://schemas.openxmlformats.org/officeDocument/2006/relationships/hyperlink" Target="https://data.worldbank.org/indicator/SH.PRV.SMOK"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data.worldobesity.org/rankings/?age=a&amp;sex=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jpg"/><Relationship Id="rId7" Type="http://schemas.openxmlformats.org/officeDocument/2006/relationships/hyperlink" Target="https://data.who.int/countries/56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jpg"/><Relationship Id="rId7" Type="http://schemas.openxmlformats.org/officeDocument/2006/relationships/hyperlink" Target="https://www.gavi.org/vaccineswork/learning-across-borders-boosting-immunisation-coverage-ghan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jpg"/><Relationship Id="rId7" Type="http://schemas.openxmlformats.org/officeDocument/2006/relationships/hyperlink" Target="https://olympics.com/en/news/africa-at-the-olympic-winter-games-a-brief-histor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hyperlink" Target="https://www.unaids.org/en/resources/presscentre/pressreleaseandstatementarchive/2023/november/20231129_new-research-on-opt-out-hiv-testing-england" TargetMode="External"/><Relationship Id="rId3" Type="http://schemas.openxmlformats.org/officeDocument/2006/relationships/image" Target="../media/image7.jpg"/><Relationship Id="rId7" Type="http://schemas.openxmlformats.org/officeDocument/2006/relationships/hyperlink" Target="https://www.un.org/africarenewal/magazine/september-2002/botswanas-high-stakes-assault-ai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7.pn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hyperlink" Target="https://ec.europa.eu/eurostat/statistics-explained/index.php?title=Healthcare_expenditure_statist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jpg"/><Relationship Id="rId7" Type="http://schemas.openxmlformats.org/officeDocument/2006/relationships/hyperlink" Target="https://extranet.who.int/ncdccs/Data/SAU_B11_KSA%20NATIONAL%20STRATEGY%20FOR%20DIET%20AND%20PHYSICAL%20ACTIVIT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hyperlink" Target="https://ourworldindata.org/life-expectancy" TargetMode="External"/><Relationship Id="rId3" Type="http://schemas.openxmlformats.org/officeDocument/2006/relationships/image" Target="../media/image7.jpg"/><Relationship Id="rId7" Type="http://schemas.openxmlformats.org/officeDocument/2006/relationships/hyperlink" Target="https://www.unaids.org/en/resources/presscentre/pressreleaseandstatementarchive/2023/november/20231129_new-research-on-opt-out-hiv-testing-engla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hsph.harvard.edu/news/hsph-in-the-news/exercising-more-than-recommended-could-lengthen-life-study-suggests/" TargetMode="External"/><Relationship Id="rId4" Type="http://schemas.openxmlformats.org/officeDocument/2006/relationships/hyperlink" Target="https://www.who.int/news-room/fact-sheets/detail/ageing-and-health"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jpg"/><Relationship Id="rId7" Type="http://schemas.openxmlformats.org/officeDocument/2006/relationships/hyperlink" Target="https://ourworldindata.org/life-expectan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iris.who.int/bitstream/handle/10665/365761/9789240064119-eng.pdf?sequence=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hyperlink" Target="https://www.populationpyramid.net/mozambique/2021/" TargetMode="External"/><Relationship Id="rId3" Type="http://schemas.openxmlformats.org/officeDocument/2006/relationships/image" Target="../media/image7.jpg"/><Relationship Id="rId7" Type="http://schemas.openxmlformats.org/officeDocument/2006/relationships/hyperlink" Target="https://datacommons.org/tools/timeline%23&amp;place=country/MOZ&amp;statsVar=FertilityRate_Person_Femal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hyperlink" Target="https://data.who.int/indicators/i/3805B1E/9A706FD%23:~:text=The%20index%20is%20reported%20on,100%20being%20the%20optimal%20value.&amp;text=Due%20to%20data%20limitations,%20not,when%20more%20data%20become%20availabl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data.worldbank.org/indicator/SH.HIV.INCD.TL.P3?end=2022&amp;locations=UG&amp;name_desc=true&amp;skipRedirection=true&amp;start=1990&amp;view=chart" TargetMode="External"/><Relationship Id="rId3" Type="http://schemas.openxmlformats.org/officeDocument/2006/relationships/image" Target="../media/image7.jpg"/><Relationship Id="rId7" Type="http://schemas.openxmlformats.org/officeDocument/2006/relationships/hyperlink" Target="https://wayback.archive-it.org/all/20171012091618/https:/www.odi.org/sites/odi.org.uk/files/odi-assets/publications-opinion-files/5834.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png"/></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jpg"/><Relationship Id="rId7" Type="http://schemas.openxmlformats.org/officeDocument/2006/relationships/hyperlink" Target="https://www.cia.gov/the-world-factbook/countries/lesoth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hyperlink" Target="http://www.preventionindex.org/" TargetMode="External"/><Relationship Id="rId3" Type="http://schemas.openxmlformats.org/officeDocument/2006/relationships/image" Target="../media/image7.jpg"/><Relationship Id="rId7" Type="http://schemas.openxmlformats.org/officeDocument/2006/relationships/hyperlink" Target="https://ourworldindata.org/life-expectan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hyperlink" Target="https://web.archive.org/web/20180710194919/http:/www.thecitizen.co.tz/News/Report-reveals-rapid-rural--urban-migration-/-/1840392/2006950/-/m6w9qv/-/index.html"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hyperlink" Target="https://www.gov.n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ilcuk.org.uk/healthequalswealth/"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hyperlink" Target="https://commons.wikimedia.org/wiki/File:Flag_of_South_Korea.sv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jpg"/><Relationship Id="rId7" Type="http://schemas.openxmlformats.org/officeDocument/2006/relationships/hyperlink" Target="https://www.nuffieldtrust.org.uk/research/what-can-england-learn-from-the-long-term-care-system-in-japa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8" Type="http://schemas.openxmlformats.org/officeDocument/2006/relationships/hyperlink" Target="https://datacommons.org/tools/timeline%23&amp;place=country/KOR&amp;statsVar=Count_Person" TargetMode="External"/><Relationship Id="rId3" Type="http://schemas.openxmlformats.org/officeDocument/2006/relationships/image" Target="../media/image7.jpg"/><Relationship Id="rId7" Type="http://schemas.openxmlformats.org/officeDocument/2006/relationships/hyperlink" Target="https://www.oecd-ilibrary.org/docserver/7a7afb35-en.pdf?expires=1719829682&amp;id=id&amp;accname=guest&amp;checksum=FC4C5A978F9539043CD6251B47946B2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commons.wikimedia.org/wiki/File:Flag_of_South_Korea.svg" TargetMode="External"/><Relationship Id="rId4" Type="http://schemas.openxmlformats.org/officeDocument/2006/relationships/image" Target="../media/image3.png"/><Relationship Id="rId9"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5.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population.un.org/wpp/Download/Standard/Populati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hyperlink" Target="https://ilcuk.org.uk/preventionindex/"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8" Type="http://schemas.openxmlformats.org/officeDocument/2006/relationships/hyperlink" Target="https://www.theguardian.com/world/2016/sep/16/japans-centenarians-hit-by-austerity-as-numbers-soar" TargetMode="External"/><Relationship Id="rId3" Type="http://schemas.openxmlformats.org/officeDocument/2006/relationships/image" Target="../media/image7.jpg"/><Relationship Id="rId7" Type="http://schemas.openxmlformats.org/officeDocument/2006/relationships/hyperlink" Target="https://www.japantimes.co.jp/news/2023/09/15/japan/centenarians-record-numb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8.png"/></Relationships>
</file>

<file path=ppt/slides/_rels/slide7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jpg"/><Relationship Id="rId7" Type="http://schemas.openxmlformats.org/officeDocument/2006/relationships/hyperlink" Target="https://hia.paho.org/en/countries-22/guadeloupe-profil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5.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8" Type="http://schemas.openxmlformats.org/officeDocument/2006/relationships/hyperlink" Target="https://ilcuk.org.uk/up-in-smoke/" TargetMode="External"/><Relationship Id="rId3" Type="http://schemas.microsoft.com/office/2018/10/relationships/comments" Target="../comments/modernComment_163_83688043.xml"/><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g"/><Relationship Id="rId9" Type="http://schemas.openxmlformats.org/officeDocument/2006/relationships/image" Target="../media/image53.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jpe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ho.int/azerbaijan/news/item/16-01-2024-covid-19-vaccinations-have-saved-more-than-1.4-million-lives-in-the-who-european-region--a-new-study-finds" TargetMode="External"/><Relationship Id="rId4" Type="http://schemas.openxmlformats.org/officeDocument/2006/relationships/image" Target="../media/image7.jpg"/></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413245"/>
            <a:ext cx="12192000" cy="27077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5500" b="1" dirty="0">
                <a:solidFill>
                  <a:srgbClr val="F05033"/>
                </a:solidFill>
                <a:latin typeface="Raleway" pitchFamily="2" charset="0"/>
              </a:rPr>
              <a:t>Going for gold</a:t>
            </a:r>
          </a:p>
          <a:p>
            <a:pPr algn="ctr"/>
            <a:r>
              <a:rPr lang="en-US" sz="3600" b="1" dirty="0">
                <a:latin typeface="Raleway" pitchFamily="2" charset="0"/>
              </a:rPr>
              <a:t>How do countries and territories </a:t>
            </a:r>
          </a:p>
          <a:p>
            <a:pPr algn="ctr"/>
            <a:r>
              <a:rPr lang="en-US" sz="3600" b="1" dirty="0">
                <a:latin typeface="Raleway" pitchFamily="2" charset="0"/>
              </a:rPr>
              <a:t>compete when it comes to healthy ageing?</a:t>
            </a:r>
          </a:p>
        </p:txBody>
      </p:sp>
      <p:pic>
        <p:nvPicPr>
          <p:cNvPr id="3" name="Picture 2"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9" name="Picture 8"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Tree>
    <p:extLst>
      <p:ext uri="{BB962C8B-B14F-4D97-AF65-F5344CB8AC3E}">
        <p14:creationId xmlns:p14="http://schemas.microsoft.com/office/powerpoint/2010/main" val="300054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364032"/>
            <a:ext cx="12192000" cy="212993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Healthy Ageing Medal Table</a:t>
            </a:r>
          </a:p>
        </p:txBody>
      </p:sp>
      <p:sp>
        <p:nvSpPr>
          <p:cNvPr id="2" name="Title 1">
            <a:extLst>
              <a:ext uri="{FF2B5EF4-FFF2-40B4-BE49-F238E27FC236}">
                <a16:creationId xmlns:a16="http://schemas.microsoft.com/office/drawing/2014/main" id="{66FA2AFF-8F09-52A2-EE7C-91415BE105B2}"/>
              </a:ext>
            </a:extLst>
          </p:cNvPr>
          <p:cNvSpPr txBox="1">
            <a:spLocks/>
          </p:cNvSpPr>
          <p:nvPr/>
        </p:nvSpPr>
        <p:spPr>
          <a:xfrm>
            <a:off x="9823263" y="6108389"/>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Tree>
    <p:extLst>
      <p:ext uri="{BB962C8B-B14F-4D97-AF65-F5344CB8AC3E}">
        <p14:creationId xmlns:p14="http://schemas.microsoft.com/office/powerpoint/2010/main" val="8523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4"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53030"/>
            <a:ext cx="10515600" cy="1325563"/>
          </a:xfrm>
        </p:spPr>
        <p:txBody>
          <a:bodyPr>
            <a:normAutofit/>
          </a:bodyPr>
          <a:lstStyle/>
          <a:p>
            <a:r>
              <a:rPr lang="en-US" sz="4000" b="1" dirty="0">
                <a:solidFill>
                  <a:srgbClr val="F05033"/>
                </a:solidFill>
                <a:latin typeface="Raleway SemiBold" panose="020B0503030101060003" pitchFamily="34" charset="77"/>
              </a:rPr>
              <a:t>Our research findings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74485" y="1995715"/>
            <a:ext cx="10942562" cy="3846286"/>
          </a:xfrm>
        </p:spPr>
        <p:txBody>
          <a:bodyPr>
            <a:noAutofit/>
          </a:bodyPr>
          <a:lstStyle/>
          <a:p>
            <a:pPr marL="0" indent="0">
              <a:lnSpc>
                <a:spcPct val="100000"/>
              </a:lnSpc>
              <a:spcBef>
                <a:spcPts val="0"/>
              </a:spcBef>
              <a:spcAft>
                <a:spcPts val="600"/>
              </a:spcAft>
              <a:buNone/>
            </a:pPr>
            <a:r>
              <a:rPr lang="en-US" sz="2400" dirty="0">
                <a:latin typeface="Raleway" pitchFamily="2" charset="0"/>
              </a:rPr>
              <a:t>Our Healthy Ageing Medal Table profiles 69 countries and territories (including overseas territories and some contested states) that are included in WHO datasets.</a:t>
            </a:r>
          </a:p>
          <a:p>
            <a:pPr marL="0" indent="0">
              <a:lnSpc>
                <a:spcPct val="100000"/>
              </a:lnSpc>
              <a:spcBef>
                <a:spcPts val="0"/>
              </a:spcBef>
              <a:spcAft>
                <a:spcPts val="600"/>
              </a:spcAft>
              <a:buNone/>
            </a:pPr>
            <a:r>
              <a:rPr lang="en-US" sz="2400" dirty="0">
                <a:latin typeface="Raleway" pitchFamily="2" charset="0"/>
              </a:rPr>
              <a:t>While a country or territory may win a medal, this reflects the data and methodology used to calculate that finding, rather than that place’s overall health status.</a:t>
            </a:r>
          </a:p>
          <a:p>
            <a:pPr marL="0" indent="0">
              <a:lnSpc>
                <a:spcPct val="100000"/>
              </a:lnSpc>
              <a:spcBef>
                <a:spcPts val="0"/>
              </a:spcBef>
              <a:spcAft>
                <a:spcPts val="600"/>
              </a:spcAft>
              <a:buNone/>
            </a:pPr>
            <a:r>
              <a:rPr lang="en-US" sz="2400" dirty="0">
                <a:latin typeface="Raleway" pitchFamily="2" charset="0"/>
              </a:rPr>
              <a:t>The Healthy Ageing Medal Table explores certain aspects of healthy ageing and prevention that don’t correlate with overall population health outcomes.</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79994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Healthy Ageing Medal Table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98676" y="1958670"/>
            <a:ext cx="10515600" cy="1756015"/>
          </a:xfrm>
        </p:spPr>
        <p:txBody>
          <a:bodyPr>
            <a:noAutofit/>
          </a:bodyPr>
          <a:lstStyle/>
          <a:p>
            <a:pPr marL="0" indent="0">
              <a:lnSpc>
                <a:spcPct val="100000"/>
              </a:lnSpc>
              <a:spcBef>
                <a:spcPts val="0"/>
              </a:spcBef>
              <a:spcAft>
                <a:spcPts val="1200"/>
              </a:spcAft>
              <a:buNone/>
            </a:pPr>
            <a:r>
              <a:rPr lang="en-US" sz="2400" dirty="0">
                <a:latin typeface="Raleway" pitchFamily="2" charset="0"/>
              </a:rPr>
              <a:t>We’ve created a ‘medal table’ to rank these regions on different healthy ageing disciplines – described as if they were ‘sporting’ categories. </a:t>
            </a:r>
          </a:p>
          <a:p>
            <a:pPr marL="0" indent="0">
              <a:lnSpc>
                <a:spcPct val="100000"/>
              </a:lnSpc>
              <a:spcBef>
                <a:spcPts val="0"/>
              </a:spcBef>
              <a:spcAft>
                <a:spcPts val="600"/>
              </a:spcAft>
              <a:buNone/>
            </a:pPr>
            <a:r>
              <a:rPr lang="en-GB" sz="2400" dirty="0">
                <a:latin typeface="Raleway" pitchFamily="2" charset="0"/>
              </a:rPr>
              <a:t>Our table has eight categories, with 24 medals up for grabs:</a:t>
            </a:r>
          </a:p>
          <a:p>
            <a:pPr marL="0" indent="0">
              <a:lnSpc>
                <a:spcPct val="100000"/>
              </a:lnSpc>
              <a:spcBef>
                <a:spcPts val="0"/>
              </a:spcBef>
              <a:spcAft>
                <a:spcPts val="600"/>
              </a:spcAft>
              <a:buNone/>
            </a:pPr>
            <a:endParaRPr lang="en-US" sz="2400" dirty="0">
              <a:latin typeface="Raleway" pitchFamily="2" charset="0"/>
            </a:endParaRPr>
          </a:p>
        </p:txBody>
      </p:sp>
      <p:sp>
        <p:nvSpPr>
          <p:cNvPr id="5" name="Content Placeholder 2">
            <a:extLst>
              <a:ext uri="{FF2B5EF4-FFF2-40B4-BE49-F238E27FC236}">
                <a16:creationId xmlns:a16="http://schemas.microsoft.com/office/drawing/2014/main" id="{5100A805-229C-F83B-4752-6D67D29B6DDC}"/>
              </a:ext>
            </a:extLst>
          </p:cNvPr>
          <p:cNvSpPr txBox="1">
            <a:spLocks/>
          </p:cNvSpPr>
          <p:nvPr/>
        </p:nvSpPr>
        <p:spPr>
          <a:xfrm>
            <a:off x="955524" y="3438840"/>
            <a:ext cx="10386179" cy="1919351"/>
          </a:xfrm>
          <a:prstGeom prst="rect">
            <a:avLst/>
          </a:prstGeom>
        </p:spPr>
        <p:txBody>
          <a:bodyPr vert="horz" lIns="91440" tIns="45720" rIns="91440" bIns="45720" numCol="2"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b="1" dirty="0">
                <a:latin typeface="Raleway "/>
              </a:rPr>
              <a:t>Jab-</a:t>
            </a:r>
            <a:r>
              <a:rPr lang="en-US" sz="2400" b="1" dirty="0" err="1">
                <a:latin typeface="Raleway "/>
              </a:rPr>
              <a:t>elin</a:t>
            </a:r>
            <a:endParaRPr lang="en-US" sz="2400" b="1" dirty="0">
              <a:latin typeface="Raleway "/>
            </a:endParaRPr>
          </a:p>
          <a:p>
            <a:pPr marL="514350" indent="-514350">
              <a:buFont typeface="+mj-lt"/>
              <a:buAutoNum type="arabicPeriod"/>
            </a:pPr>
            <a:r>
              <a:rPr lang="en-US" sz="2400" b="1" dirty="0">
                <a:latin typeface="Raleway "/>
              </a:rPr>
              <a:t>Archery</a:t>
            </a:r>
          </a:p>
          <a:p>
            <a:pPr marL="514350" indent="-514350">
              <a:buFont typeface="+mj-lt"/>
              <a:buAutoNum type="arabicPeriod"/>
            </a:pPr>
            <a:r>
              <a:rPr lang="en-US" sz="2400" b="1" dirty="0">
                <a:latin typeface="Raleway "/>
              </a:rPr>
              <a:t>Prevention Triathlon</a:t>
            </a:r>
          </a:p>
          <a:p>
            <a:pPr marL="514350" indent="-514350">
              <a:buFont typeface="+mj-lt"/>
              <a:buAutoNum type="arabicPeriod"/>
            </a:pPr>
            <a:r>
              <a:rPr lang="en-US" sz="2400" b="1" dirty="0">
                <a:latin typeface="Raleway "/>
              </a:rPr>
              <a:t>Sport climbing</a:t>
            </a:r>
          </a:p>
          <a:p>
            <a:pPr marL="514350" indent="-514350">
              <a:buFont typeface="+mj-lt"/>
              <a:buAutoNum type="arabicPeriod"/>
            </a:pPr>
            <a:r>
              <a:rPr lang="en-US" sz="2400" b="1" dirty="0">
                <a:latin typeface="Raleway "/>
              </a:rPr>
              <a:t>Race walking</a:t>
            </a:r>
          </a:p>
          <a:p>
            <a:pPr marL="514350" indent="-514350">
              <a:buFont typeface="+mj-lt"/>
              <a:buAutoNum type="arabicPeriod"/>
            </a:pPr>
            <a:r>
              <a:rPr lang="en-US" sz="2400" b="1" dirty="0">
                <a:latin typeface="Raleway "/>
              </a:rPr>
              <a:t>Marathon</a:t>
            </a:r>
          </a:p>
          <a:p>
            <a:pPr marL="514350" indent="-514350">
              <a:buFont typeface="+mj-lt"/>
              <a:buAutoNum type="arabicPeriod"/>
            </a:pPr>
            <a:r>
              <a:rPr lang="en-US" sz="2400" b="1" dirty="0">
                <a:latin typeface="Raleway "/>
              </a:rPr>
              <a:t>100m sprint</a:t>
            </a:r>
          </a:p>
          <a:p>
            <a:pPr marL="514350" indent="-514350">
              <a:buFont typeface="+mj-lt"/>
              <a:buAutoNum type="arabicPeriod"/>
            </a:pPr>
            <a:r>
              <a:rPr lang="en-US" sz="2400" b="1" dirty="0">
                <a:latin typeface="Raleway "/>
              </a:rPr>
              <a:t>Relay race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215304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eight sporting categories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67618" y="2491618"/>
            <a:ext cx="10712753" cy="2890762"/>
          </a:xfrm>
        </p:spPr>
        <p:txBody>
          <a:bodyPr numCol="2" spcCol="108000">
            <a:noAutofit/>
          </a:bodyPr>
          <a:lstStyle/>
          <a:p>
            <a:pPr>
              <a:lnSpc>
                <a:spcPct val="100000"/>
              </a:lnSpc>
              <a:spcBef>
                <a:spcPts val="0"/>
              </a:spcBef>
              <a:spcAft>
                <a:spcPts val="300"/>
              </a:spcAft>
            </a:pPr>
            <a:r>
              <a:rPr lang="en-US" sz="2400" b="1" dirty="0">
                <a:latin typeface="Raleway" pitchFamily="2" charset="0"/>
              </a:rPr>
              <a:t>Jab-</a:t>
            </a:r>
            <a:r>
              <a:rPr lang="en-US" sz="2400" b="1" dirty="0" err="1">
                <a:latin typeface="Raleway" pitchFamily="2" charset="0"/>
              </a:rPr>
              <a:t>elin</a:t>
            </a:r>
            <a:r>
              <a:rPr lang="en-US" sz="2400" b="1" dirty="0">
                <a:latin typeface="Raleway" pitchFamily="2" charset="0"/>
              </a:rPr>
              <a:t>: </a:t>
            </a:r>
            <a:r>
              <a:rPr lang="en-US" sz="2400" dirty="0">
                <a:latin typeface="Raleway" pitchFamily="2" charset="0"/>
              </a:rPr>
              <a:t>how well nations perform on coverage across five childhood immunisation </a:t>
            </a:r>
            <a:r>
              <a:rPr lang="en-US" sz="2400" dirty="0" err="1">
                <a:latin typeface="Raleway" pitchFamily="2" charset="0"/>
              </a:rPr>
              <a:t>programmes</a:t>
            </a:r>
            <a:r>
              <a:rPr lang="en-US" sz="2400" dirty="0">
                <a:latin typeface="Raleway" pitchFamily="2" charset="0"/>
              </a:rPr>
              <a:t>.</a:t>
            </a:r>
          </a:p>
          <a:p>
            <a:pPr>
              <a:lnSpc>
                <a:spcPct val="100000"/>
              </a:lnSpc>
              <a:spcBef>
                <a:spcPts val="0"/>
              </a:spcBef>
              <a:spcAft>
                <a:spcPts val="300"/>
              </a:spcAft>
            </a:pPr>
            <a:r>
              <a:rPr lang="en-US" sz="2400" b="1" dirty="0">
                <a:latin typeface="Raleway" pitchFamily="2" charset="0"/>
              </a:rPr>
              <a:t>Archery: </a:t>
            </a:r>
            <a:r>
              <a:rPr lang="en-US" sz="2400" dirty="0">
                <a:latin typeface="Raleway" pitchFamily="2" charset="0"/>
              </a:rPr>
              <a:t>how well nations perform on meeting WHO immunisation targets for measles and influenza (flu).</a:t>
            </a:r>
          </a:p>
          <a:p>
            <a:pPr marL="0" indent="0">
              <a:lnSpc>
                <a:spcPct val="100000"/>
              </a:lnSpc>
              <a:spcBef>
                <a:spcPts val="0"/>
              </a:spcBef>
              <a:spcAft>
                <a:spcPts val="300"/>
              </a:spcAft>
              <a:buNone/>
            </a:pPr>
            <a:endParaRPr lang="en-US" sz="2400" b="1" dirty="0">
              <a:latin typeface="Raleway" pitchFamily="2" charset="0"/>
            </a:endParaRPr>
          </a:p>
          <a:p>
            <a:pPr>
              <a:lnSpc>
                <a:spcPct val="100000"/>
              </a:lnSpc>
              <a:spcBef>
                <a:spcPts val="0"/>
              </a:spcBef>
              <a:spcAft>
                <a:spcPts val="300"/>
              </a:spcAft>
            </a:pPr>
            <a:endParaRPr lang="en-US" sz="2400" b="1" dirty="0">
              <a:latin typeface="Raleway" pitchFamily="2" charset="0"/>
            </a:endParaRPr>
          </a:p>
          <a:p>
            <a:pPr>
              <a:lnSpc>
                <a:spcPct val="100000"/>
              </a:lnSpc>
              <a:spcBef>
                <a:spcPts val="0"/>
              </a:spcBef>
              <a:spcAft>
                <a:spcPts val="300"/>
              </a:spcAft>
            </a:pPr>
            <a:r>
              <a:rPr lang="en-US" sz="2400" b="1" dirty="0">
                <a:latin typeface="Raleway" pitchFamily="2" charset="0"/>
              </a:rPr>
              <a:t>Prevention Triathlon: </a:t>
            </a:r>
            <a:r>
              <a:rPr lang="en-US" sz="2400" dirty="0">
                <a:latin typeface="Raleway" pitchFamily="2" charset="0"/>
              </a:rPr>
              <a:t>how nations score on the prevalence of three lifestyle circumstances related to prevention (diet, diabetes and tobacco use).</a:t>
            </a:r>
          </a:p>
          <a:p>
            <a:pPr>
              <a:lnSpc>
                <a:spcPct val="100000"/>
              </a:lnSpc>
              <a:spcBef>
                <a:spcPts val="0"/>
              </a:spcBef>
              <a:spcAft>
                <a:spcPts val="300"/>
              </a:spcAft>
            </a:pPr>
            <a:r>
              <a:rPr lang="en-US" sz="2400" b="1" dirty="0">
                <a:latin typeface="Raleway" pitchFamily="2" charset="0"/>
              </a:rPr>
              <a:t>Sport climbing: </a:t>
            </a:r>
            <a:r>
              <a:rPr lang="en-US" sz="2400" dirty="0">
                <a:latin typeface="Raleway" pitchFamily="2" charset="0"/>
              </a:rPr>
              <a:t>how far how countries have ‘climbed’ the Healthy Ageing and Prevention Index.</a:t>
            </a:r>
          </a:p>
        </p:txBody>
      </p:sp>
      <p:sp>
        <p:nvSpPr>
          <p:cNvPr id="4" name="TextBox 3"/>
          <p:cNvSpPr txBox="1"/>
          <p:nvPr/>
        </p:nvSpPr>
        <p:spPr>
          <a:xfrm>
            <a:off x="931335" y="1886856"/>
            <a:ext cx="7692449" cy="461665"/>
          </a:xfrm>
          <a:prstGeom prst="rect">
            <a:avLst/>
          </a:prstGeom>
          <a:noFill/>
        </p:spPr>
        <p:txBody>
          <a:bodyPr wrap="none" rtlCol="0">
            <a:spAutoFit/>
          </a:bodyPr>
          <a:lstStyle/>
          <a:p>
            <a:r>
              <a:rPr lang="en-US" sz="2400" b="1" dirty="0">
                <a:latin typeface="Raleway" pitchFamily="2" charset="0"/>
              </a:rPr>
              <a:t>Four events relate to </a:t>
            </a:r>
            <a:r>
              <a:rPr lang="en-US" sz="2400" b="1" u="sng" dirty="0" err="1">
                <a:latin typeface="Raleway" pitchFamily="2" charset="0"/>
              </a:rPr>
              <a:t>immunisation</a:t>
            </a:r>
            <a:r>
              <a:rPr lang="en-US" sz="2400" b="1" u="sng" dirty="0">
                <a:latin typeface="Raleway" pitchFamily="2" charset="0"/>
              </a:rPr>
              <a:t> and prevention</a:t>
            </a:r>
            <a:r>
              <a:rPr lang="en-US" sz="2400" b="1" dirty="0">
                <a:latin typeface="Raleway" pitchFamily="2" charset="0"/>
              </a:rPr>
              <a:t>:</a:t>
            </a:r>
          </a:p>
        </p:txBody>
      </p:sp>
    </p:spTree>
    <p:extLst>
      <p:ext uri="{BB962C8B-B14F-4D97-AF65-F5344CB8AC3E}">
        <p14:creationId xmlns:p14="http://schemas.microsoft.com/office/powerpoint/2010/main" val="132873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eight sporting categories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95436" y="2716851"/>
            <a:ext cx="10358363" cy="2242199"/>
          </a:xfrm>
        </p:spPr>
        <p:txBody>
          <a:bodyPr numCol="2" spcCol="108000">
            <a:noAutofit/>
          </a:bodyPr>
          <a:lstStyle/>
          <a:p>
            <a:pPr>
              <a:spcBef>
                <a:spcPts val="0"/>
              </a:spcBef>
              <a:spcAft>
                <a:spcPts val="1200"/>
              </a:spcAft>
            </a:pPr>
            <a:r>
              <a:rPr lang="en-US" sz="2400" b="1" dirty="0">
                <a:latin typeface="Raleway" pitchFamily="2" charset="0"/>
              </a:rPr>
              <a:t>Race walking: </a:t>
            </a:r>
            <a:r>
              <a:rPr lang="en-US" sz="2400" dirty="0">
                <a:latin typeface="Raleway" pitchFamily="2" charset="0"/>
              </a:rPr>
              <a:t>how well nations perform when it comes to physical activity.</a:t>
            </a:r>
          </a:p>
          <a:p>
            <a:pPr>
              <a:spcBef>
                <a:spcPts val="0"/>
              </a:spcBef>
              <a:spcAft>
                <a:spcPts val="1200"/>
              </a:spcAft>
            </a:pPr>
            <a:r>
              <a:rPr lang="en-US" sz="2400" b="1" dirty="0">
                <a:latin typeface="Raleway" pitchFamily="2" charset="0"/>
              </a:rPr>
              <a:t>Marathon: </a:t>
            </a:r>
            <a:r>
              <a:rPr lang="en-US" sz="2400" dirty="0">
                <a:latin typeface="Raleway" pitchFamily="2" charset="0"/>
              </a:rPr>
              <a:t>how well nations perform on healthy life expectancy.</a:t>
            </a:r>
          </a:p>
          <a:p>
            <a:pPr>
              <a:spcBef>
                <a:spcPts val="0"/>
              </a:spcBef>
              <a:spcAft>
                <a:spcPts val="1200"/>
              </a:spcAft>
            </a:pPr>
            <a:endParaRPr lang="en-US" sz="2400" b="1" dirty="0">
              <a:latin typeface="Raleway" pitchFamily="2" charset="0"/>
            </a:endParaRPr>
          </a:p>
          <a:p>
            <a:pPr>
              <a:spcBef>
                <a:spcPts val="0"/>
              </a:spcBef>
              <a:spcAft>
                <a:spcPts val="1200"/>
              </a:spcAft>
            </a:pPr>
            <a:r>
              <a:rPr lang="en-US" sz="2400" b="1" dirty="0">
                <a:latin typeface="Raleway" pitchFamily="2" charset="0"/>
              </a:rPr>
              <a:t>100m sprint: </a:t>
            </a:r>
            <a:r>
              <a:rPr lang="en-US" sz="2400" dirty="0">
                <a:latin typeface="Raleway" pitchFamily="2" charset="0"/>
              </a:rPr>
              <a:t>nations with the most centenarians as a percentage of their population.</a:t>
            </a:r>
          </a:p>
          <a:p>
            <a:pPr>
              <a:spcBef>
                <a:spcPts val="0"/>
              </a:spcBef>
              <a:spcAft>
                <a:spcPts val="1200"/>
              </a:spcAft>
            </a:pPr>
            <a:r>
              <a:rPr lang="en-US" sz="2400" b="1" dirty="0">
                <a:latin typeface="Raleway" pitchFamily="2" charset="0"/>
              </a:rPr>
              <a:t>Relay race: </a:t>
            </a:r>
            <a:r>
              <a:rPr lang="en-US" sz="2400" dirty="0">
                <a:latin typeface="Raleway" pitchFamily="2" charset="0"/>
              </a:rPr>
              <a:t>how economic and political blocs perform on the Healthy Ageing and Prevention Index.</a:t>
            </a:r>
          </a:p>
        </p:txBody>
      </p:sp>
      <p:sp>
        <p:nvSpPr>
          <p:cNvPr id="4" name="TextBox 3"/>
          <p:cNvSpPr txBox="1"/>
          <p:nvPr/>
        </p:nvSpPr>
        <p:spPr>
          <a:xfrm>
            <a:off x="931333" y="1947337"/>
            <a:ext cx="9889006" cy="738664"/>
          </a:xfrm>
          <a:prstGeom prst="rect">
            <a:avLst/>
          </a:prstGeom>
          <a:noFill/>
        </p:spPr>
        <p:txBody>
          <a:bodyPr wrap="none" rtlCol="0">
            <a:spAutoFit/>
          </a:bodyPr>
          <a:lstStyle/>
          <a:p>
            <a:r>
              <a:rPr lang="en-US" sz="2400" b="1" dirty="0">
                <a:latin typeface="Raleway" pitchFamily="2" charset="0"/>
              </a:rPr>
              <a:t>Four events relate to </a:t>
            </a:r>
            <a:r>
              <a:rPr lang="en-US" sz="2400" b="1" u="sng" dirty="0">
                <a:latin typeface="Raleway" pitchFamily="2" charset="0"/>
              </a:rPr>
              <a:t>healthy life expectancy and physical activity</a:t>
            </a:r>
            <a:r>
              <a:rPr lang="en-US" sz="2400" b="1" dirty="0">
                <a:latin typeface="Raleway" pitchFamily="2" charset="0"/>
              </a:rPr>
              <a:t>:</a:t>
            </a:r>
          </a:p>
          <a:p>
            <a:endParaRPr lang="en-US" dirty="0"/>
          </a:p>
        </p:txBody>
      </p:sp>
    </p:spTree>
    <p:extLst>
      <p:ext uri="{BB962C8B-B14F-4D97-AF65-F5344CB8AC3E}">
        <p14:creationId xmlns:p14="http://schemas.microsoft.com/office/powerpoint/2010/main" val="85602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ing-for-gold-background-thinn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57"/>
            <a:ext cx="12192000" cy="2171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74485" y="558648"/>
            <a:ext cx="10515600" cy="1325563"/>
          </a:xfrm>
        </p:spPr>
        <p:txBody>
          <a:bodyPr>
            <a:normAutofit/>
          </a:bodyPr>
          <a:lstStyle/>
          <a:p>
            <a:r>
              <a:rPr lang="en-US" sz="4000" b="1" dirty="0">
                <a:solidFill>
                  <a:srgbClr val="F05033"/>
                </a:solidFill>
                <a:latin typeface="Raleway SemiBold" panose="020B0503030101060003" pitchFamily="34" charset="77"/>
              </a:rPr>
              <a:t>What should countries and territories </a:t>
            </a:r>
            <a:br>
              <a:rPr lang="en-US" sz="4000" b="1" dirty="0">
                <a:solidFill>
                  <a:srgbClr val="F05033"/>
                </a:solidFill>
                <a:latin typeface="Raleway SemiBold" panose="020B0503030101060003" pitchFamily="34" charset="77"/>
              </a:rPr>
            </a:br>
            <a:r>
              <a:rPr lang="en-US" sz="4000" b="1" dirty="0">
                <a:solidFill>
                  <a:srgbClr val="F05033"/>
                </a:solidFill>
                <a:latin typeface="Raleway SemiBold" panose="020B0503030101060003" pitchFamily="34" charset="77"/>
              </a:rPr>
              <a:t>do to achieve healthy ageing?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31332" y="2260337"/>
            <a:ext cx="10422467" cy="3255090"/>
          </a:xfrm>
        </p:spPr>
        <p:txBody>
          <a:bodyPr>
            <a:normAutofit/>
          </a:bodyPr>
          <a:lstStyle/>
          <a:p>
            <a:pPr marL="514350" indent="-514350">
              <a:buFont typeface="+mj-lt"/>
              <a:buAutoNum type="arabicPeriod"/>
            </a:pPr>
            <a:r>
              <a:rPr lang="en-US" sz="2400" b="1" dirty="0">
                <a:latin typeface="Raleway" pitchFamily="2" charset="0"/>
              </a:rPr>
              <a:t>Invest in health systems: </a:t>
            </a:r>
            <a:r>
              <a:rPr lang="en-US" sz="2400" dirty="0">
                <a:latin typeface="Raleway" pitchFamily="2" charset="0"/>
              </a:rPr>
              <a:t>governments should invest more in prevention and public health initiatives.</a:t>
            </a:r>
          </a:p>
          <a:p>
            <a:pPr marL="514350" indent="-514350">
              <a:buFont typeface="+mj-lt"/>
              <a:buAutoNum type="arabicPeriod"/>
            </a:pPr>
            <a:r>
              <a:rPr lang="en-US" sz="2400" b="1" dirty="0">
                <a:latin typeface="Raleway" pitchFamily="2" charset="0"/>
              </a:rPr>
              <a:t>Inspire and engage key actors: </a:t>
            </a:r>
            <a:r>
              <a:rPr lang="en-US" sz="2400" dirty="0">
                <a:latin typeface="Raleway" pitchFamily="2" charset="0"/>
              </a:rPr>
              <a:t>policymakers, health leaders and citizens need to work together</a:t>
            </a:r>
            <a:r>
              <a:rPr lang="en-US" sz="2400">
                <a:latin typeface="Raleway" pitchFamily="2" charset="0"/>
              </a:rPr>
              <a:t> to </a:t>
            </a:r>
            <a:r>
              <a:rPr lang="en-US" sz="2400" err="1">
                <a:latin typeface="Raleway" pitchFamily="2" charset="0"/>
              </a:rPr>
              <a:t>prioritise</a:t>
            </a:r>
            <a:r>
              <a:rPr lang="en-US" sz="2400">
                <a:latin typeface="Raleway" pitchFamily="2" charset="0"/>
              </a:rPr>
              <a:t> prevention</a:t>
            </a:r>
            <a:r>
              <a:rPr lang="en-US" sz="2400" dirty="0">
                <a:latin typeface="Raleway" pitchFamily="2" charset="0"/>
              </a:rPr>
              <a:t>.</a:t>
            </a:r>
          </a:p>
          <a:p>
            <a:pPr marL="514350" indent="-514350">
              <a:buFont typeface="+mj-lt"/>
              <a:buAutoNum type="arabicPeriod"/>
            </a:pPr>
            <a:r>
              <a:rPr lang="en-US" sz="2400" b="1" dirty="0" err="1">
                <a:latin typeface="Raleway" pitchFamily="2" charset="0"/>
              </a:rPr>
              <a:t>Democratise</a:t>
            </a:r>
            <a:r>
              <a:rPr lang="en-US" sz="2400" b="1" dirty="0">
                <a:latin typeface="Raleway" pitchFamily="2" charset="0"/>
              </a:rPr>
              <a:t> access to healthcare: </a:t>
            </a:r>
            <a:r>
              <a:rPr lang="en-US" sz="2400" dirty="0">
                <a:latin typeface="Raleway" pitchFamily="2" charset="0"/>
              </a:rPr>
              <a:t>barriers to preventative interventions need to be removed.</a:t>
            </a:r>
          </a:p>
          <a:p>
            <a:pPr marL="514350" indent="-514350">
              <a:buFont typeface="+mj-lt"/>
              <a:buAutoNum type="arabicPeriod"/>
            </a:pPr>
            <a:r>
              <a:rPr lang="en-US" sz="2400" b="1" dirty="0">
                <a:latin typeface="Raleway" pitchFamily="2" charset="0"/>
              </a:rPr>
              <a:t>Use technology to deliver prevention: </a:t>
            </a:r>
            <a:r>
              <a:rPr lang="en-US" sz="2400" dirty="0">
                <a:latin typeface="Raleway" pitchFamily="2" charset="0"/>
              </a:rPr>
              <a:t>use technology to support access to preventative healthcare services.</a:t>
            </a:r>
          </a:p>
        </p:txBody>
      </p:sp>
    </p:spTree>
    <p:extLst>
      <p:ext uri="{BB962C8B-B14F-4D97-AF65-F5344CB8AC3E}">
        <p14:creationId xmlns:p14="http://schemas.microsoft.com/office/powerpoint/2010/main" val="81479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Findings</a:t>
            </a:r>
          </a:p>
        </p:txBody>
      </p:sp>
      <p:sp>
        <p:nvSpPr>
          <p:cNvPr id="2" name="Title 1">
            <a:extLst>
              <a:ext uri="{FF2B5EF4-FFF2-40B4-BE49-F238E27FC236}">
                <a16:creationId xmlns:a16="http://schemas.microsoft.com/office/drawing/2014/main" id="{062D099E-CBEE-A520-0A75-05BD67E5B221}"/>
              </a:ext>
            </a:extLst>
          </p:cNvPr>
          <p:cNvSpPr txBox="1">
            <a:spLocks/>
          </p:cNvSpPr>
          <p:nvPr/>
        </p:nvSpPr>
        <p:spPr>
          <a:xfrm>
            <a:off x="9823262" y="6471246"/>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Tree>
    <p:extLst>
      <p:ext uri="{BB962C8B-B14F-4D97-AF65-F5344CB8AC3E}">
        <p14:creationId xmlns:p14="http://schemas.microsoft.com/office/powerpoint/2010/main" val="36267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3189514" cy="1325563"/>
          </a:xfrm>
        </p:spPr>
        <p:txBody>
          <a:bodyPr>
            <a:normAutofit/>
          </a:bodyPr>
          <a:lstStyle/>
          <a:p>
            <a:r>
              <a:rPr lang="en-US" sz="4000" b="1" dirty="0">
                <a:solidFill>
                  <a:srgbClr val="F05033"/>
                </a:solidFill>
                <a:latin typeface="Raleway SemiBold" panose="020B0503030101060003" pitchFamily="34" charset="77"/>
              </a:rPr>
              <a:t>1. Jab-</a:t>
            </a:r>
            <a:r>
              <a:rPr lang="en-US" sz="4000" b="1" dirty="0" err="1">
                <a:solidFill>
                  <a:srgbClr val="F05033"/>
                </a:solidFill>
                <a:latin typeface="Raleway SemiBold" panose="020B0503030101060003" pitchFamily="34" charset="77"/>
              </a:rPr>
              <a:t>elin</a:t>
            </a:r>
            <a:endParaRPr lang="en-US" sz="4000" b="1" dirty="0">
              <a:solidFill>
                <a:srgbClr val="F05033"/>
              </a:solidFill>
              <a:latin typeface="Raleway SemiBold" panose="020B0503030101060003" pitchFamily="34" charset="77"/>
            </a:endParaRP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6" y="2200575"/>
            <a:ext cx="10515600" cy="3048758"/>
          </a:xfrm>
        </p:spPr>
        <p:txBody>
          <a:bodyPr>
            <a:normAutofit/>
          </a:bodyPr>
          <a:lstStyle/>
          <a:p>
            <a:pPr marL="0" indent="0">
              <a:lnSpc>
                <a:spcPct val="100000"/>
              </a:lnSpc>
              <a:spcBef>
                <a:spcPts val="0"/>
              </a:spcBef>
              <a:spcAft>
                <a:spcPts val="1200"/>
              </a:spcAft>
              <a:buNone/>
            </a:pPr>
            <a:r>
              <a:rPr lang="en-US" sz="2400" b="1" dirty="0">
                <a:latin typeface="Raleway" pitchFamily="2" charset="0"/>
              </a:rPr>
              <a:t>What is the Jab-</a:t>
            </a:r>
            <a:r>
              <a:rPr lang="en-US" sz="2400" b="1" dirty="0" err="1">
                <a:latin typeface="Raleway" pitchFamily="2" charset="0"/>
              </a:rPr>
              <a:t>elin</a:t>
            </a:r>
            <a:r>
              <a:rPr lang="en-US" sz="2400" b="1" dirty="0">
                <a:latin typeface="Raleway" pitchFamily="2" charset="0"/>
              </a:rPr>
              <a:t> in our Olympics?</a:t>
            </a:r>
          </a:p>
          <a:p>
            <a:pPr marL="0" indent="0">
              <a:lnSpc>
                <a:spcPct val="100000"/>
              </a:lnSpc>
              <a:spcBef>
                <a:spcPts val="0"/>
              </a:spcBef>
              <a:spcAft>
                <a:spcPts val="1200"/>
              </a:spcAft>
              <a:buNone/>
            </a:pPr>
            <a:r>
              <a:rPr lang="en-US" sz="2400" dirty="0">
                <a:latin typeface="Raleway" pitchFamily="2" charset="0"/>
              </a:rPr>
              <a:t>The Jab-</a:t>
            </a:r>
            <a:r>
              <a:rPr lang="en-US" sz="2400" dirty="0" err="1">
                <a:latin typeface="Raleway" pitchFamily="2" charset="0"/>
              </a:rPr>
              <a:t>elin</a:t>
            </a:r>
            <a:r>
              <a:rPr lang="en-US" sz="2400" dirty="0">
                <a:latin typeface="Raleway" pitchFamily="2" charset="0"/>
              </a:rPr>
              <a:t> explores how regions perform when it comes to coverage across five childhood immunisation </a:t>
            </a:r>
            <a:r>
              <a:rPr lang="en-US" sz="2400" dirty="0" err="1">
                <a:latin typeface="Raleway" pitchFamily="2" charset="0"/>
              </a:rPr>
              <a:t>programmes</a:t>
            </a:r>
            <a:r>
              <a:rPr lang="en-US" sz="2400" dirty="0">
                <a:latin typeface="Raleway" pitchFamily="2" charset="0"/>
              </a:rPr>
              <a:t>, using WHO data.</a:t>
            </a:r>
            <a:endParaRPr lang="en-US" sz="2400" dirty="0">
              <a:solidFill>
                <a:srgbClr val="165497"/>
              </a:solidFill>
              <a:latin typeface="Raleway" pitchFamily="2" charset="0"/>
            </a:endParaRPr>
          </a:p>
          <a:p>
            <a:pPr marL="0" indent="0">
              <a:buNone/>
            </a:pPr>
            <a:r>
              <a:rPr lang="en-US" sz="2400" b="1" dirty="0">
                <a:solidFill>
                  <a:srgbClr val="165497"/>
                </a:solidFill>
                <a:latin typeface="Raleway" pitchFamily="2" charset="0"/>
              </a:rPr>
              <a:t>Fun fact: </a:t>
            </a:r>
            <a:r>
              <a:rPr lang="en-US" sz="2400" dirty="0">
                <a:solidFill>
                  <a:srgbClr val="165497"/>
                </a:solidFill>
                <a:latin typeface="Raleway" pitchFamily="2" charset="0"/>
              </a:rPr>
              <a:t>Finland (for men) and Germany (for women) are the most successful countries with the javelin at the real Olympic Games, but only rank 50</a:t>
            </a:r>
            <a:r>
              <a:rPr lang="en-US" sz="2400" baseline="30000" dirty="0">
                <a:solidFill>
                  <a:srgbClr val="165497"/>
                </a:solidFill>
                <a:latin typeface="Raleway" pitchFamily="2" charset="0"/>
              </a:rPr>
              <a:t>th</a:t>
            </a:r>
            <a:r>
              <a:rPr lang="en-US" sz="2400" dirty="0">
                <a:solidFill>
                  <a:srgbClr val="165497"/>
                </a:solidFill>
                <a:latin typeface="Raleway" pitchFamily="2" charset="0"/>
              </a:rPr>
              <a:t> and 62</a:t>
            </a:r>
            <a:r>
              <a:rPr lang="en-US" sz="2400" baseline="30000" dirty="0">
                <a:solidFill>
                  <a:srgbClr val="165497"/>
                </a:solidFill>
                <a:latin typeface="Raleway" pitchFamily="2" charset="0"/>
              </a:rPr>
              <a:t>nd</a:t>
            </a:r>
            <a:r>
              <a:rPr lang="en-US" sz="2400" dirty="0">
                <a:solidFill>
                  <a:srgbClr val="165497"/>
                </a:solidFill>
                <a:latin typeface="Raleway" pitchFamily="2" charset="0"/>
              </a:rPr>
              <a:t> respectively out of 195 countries on our Jab-</a:t>
            </a:r>
            <a:r>
              <a:rPr lang="en-US" sz="2400" dirty="0" err="1">
                <a:solidFill>
                  <a:srgbClr val="165497"/>
                </a:solidFill>
                <a:latin typeface="Raleway" pitchFamily="2" charset="0"/>
              </a:rPr>
              <a:t>elin</a:t>
            </a:r>
            <a:r>
              <a:rPr lang="en-US" sz="2400" dirty="0">
                <a:solidFill>
                  <a:srgbClr val="165497"/>
                </a:solidFill>
                <a:latin typeface="Raleway" pitchFamily="2" charset="0"/>
              </a:rPr>
              <a:t> table.</a:t>
            </a:r>
          </a:p>
        </p:txBody>
      </p:sp>
      <p:pic>
        <p:nvPicPr>
          <p:cNvPr id="6" name="Picture 5">
            <a:extLst>
              <a:ext uri="{FF2B5EF4-FFF2-40B4-BE49-F238E27FC236}">
                <a16:creationId xmlns:a16="http://schemas.microsoft.com/office/drawing/2014/main" id="{368B726F-7D71-5966-F17E-8A07A771E918}"/>
              </a:ext>
            </a:extLst>
          </p:cNvPr>
          <p:cNvPicPr>
            <a:picLocks noChangeAspect="1"/>
          </p:cNvPicPr>
          <p:nvPr/>
        </p:nvPicPr>
        <p:blipFill>
          <a:blip r:embed="rId6"/>
          <a:stretch>
            <a:fillRect/>
          </a:stretch>
        </p:blipFill>
        <p:spPr>
          <a:xfrm>
            <a:off x="9508808" y="286183"/>
            <a:ext cx="1812106" cy="1194868"/>
          </a:xfrm>
          <a:prstGeom prst="rect">
            <a:avLst/>
          </a:prstGeom>
        </p:spPr>
      </p:pic>
    </p:spTree>
    <p:extLst>
      <p:ext uri="{BB962C8B-B14F-4D97-AF65-F5344CB8AC3E}">
        <p14:creationId xmlns:p14="http://schemas.microsoft.com/office/powerpoint/2010/main" val="1353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the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90" y="1910288"/>
            <a:ext cx="10515600" cy="3997407"/>
          </a:xfrm>
        </p:spPr>
        <p:txBody>
          <a:bodyPr>
            <a:normAutofit/>
          </a:bodyPr>
          <a:lstStyle/>
          <a:p>
            <a:pPr marL="0" indent="0">
              <a:lnSpc>
                <a:spcPct val="100000"/>
              </a:lnSpc>
              <a:spcBef>
                <a:spcPts val="0"/>
              </a:spcBef>
              <a:spcAft>
                <a:spcPts val="600"/>
              </a:spcAft>
              <a:buNone/>
            </a:pPr>
            <a:r>
              <a:rPr lang="en-US" sz="2400" dirty="0">
                <a:latin typeface="Raleway" pitchFamily="2" charset="0"/>
              </a:rPr>
              <a:t>We took our Jab-</a:t>
            </a:r>
            <a:r>
              <a:rPr lang="en-US" sz="2400" dirty="0" err="1">
                <a:latin typeface="Raleway" pitchFamily="2" charset="0"/>
              </a:rPr>
              <a:t>elin</a:t>
            </a:r>
            <a:r>
              <a:rPr lang="en-US" sz="2400" dirty="0">
                <a:latin typeface="Raleway" pitchFamily="2" charset="0"/>
              </a:rPr>
              <a:t> data from the </a:t>
            </a:r>
            <a:r>
              <a:rPr lang="en-GB" sz="2400" dirty="0">
                <a:latin typeface="Raleway" pitchFamily="2" charset="0"/>
                <a:hlinkClick r:id="rId7"/>
              </a:rPr>
              <a:t>WHO Immunization Data Portal</a:t>
            </a:r>
            <a:r>
              <a:rPr lang="en-GB" sz="2400" dirty="0">
                <a:latin typeface="Raleway" pitchFamily="2" charset="0"/>
              </a:rPr>
              <a:t>. </a:t>
            </a:r>
            <a:r>
              <a:rPr lang="en-US" sz="2400" dirty="0">
                <a:latin typeface="Raleway" pitchFamily="2" charset="0"/>
              </a:rPr>
              <a:t>We’ve used figures from the WHO/UNICEF Estimates of National Immunization Coverage (WUENIC).</a:t>
            </a:r>
          </a:p>
          <a:p>
            <a:pPr marL="0" indent="0">
              <a:lnSpc>
                <a:spcPct val="100000"/>
              </a:lnSpc>
              <a:spcBef>
                <a:spcPts val="0"/>
              </a:spcBef>
              <a:spcAft>
                <a:spcPts val="1800"/>
              </a:spcAft>
              <a:buNone/>
            </a:pPr>
            <a:r>
              <a:rPr lang="en-US" sz="2400" dirty="0">
                <a:latin typeface="Raleway" pitchFamily="2" charset="0"/>
              </a:rPr>
              <a:t>We calculated the 10-year average</a:t>
            </a:r>
            <a:r>
              <a:rPr lang="en-US" sz="2400" baseline="30000" dirty="0">
                <a:latin typeface="Raleway" pitchFamily="2" charset="0"/>
              </a:rPr>
              <a:t>1</a:t>
            </a:r>
            <a:r>
              <a:rPr lang="en-US" sz="2400" dirty="0">
                <a:latin typeface="Raleway" pitchFamily="2" charset="0"/>
              </a:rPr>
              <a:t> for WUENIC figures on five childhood vaccines: DTP-containing* (3</a:t>
            </a:r>
            <a:r>
              <a:rPr lang="en-US" sz="2400" baseline="30000" dirty="0">
                <a:latin typeface="Raleway" pitchFamily="2" charset="0"/>
              </a:rPr>
              <a:t>rd</a:t>
            </a:r>
            <a:r>
              <a:rPr lang="en-US" sz="2400" dirty="0">
                <a:latin typeface="Raleway" pitchFamily="2" charset="0"/>
              </a:rPr>
              <a:t> dose), Hib* (3</a:t>
            </a:r>
            <a:r>
              <a:rPr lang="en-US" sz="2400" baseline="30000" dirty="0">
                <a:latin typeface="Raleway" pitchFamily="2" charset="0"/>
              </a:rPr>
              <a:t>rd</a:t>
            </a:r>
            <a:r>
              <a:rPr lang="en-US" sz="2400" dirty="0">
                <a:latin typeface="Raleway" pitchFamily="2" charset="0"/>
              </a:rPr>
              <a:t> dose), measles-containing (2</a:t>
            </a:r>
            <a:r>
              <a:rPr lang="en-US" sz="2400" baseline="30000" dirty="0">
                <a:latin typeface="Raleway" pitchFamily="2" charset="0"/>
              </a:rPr>
              <a:t>nd</a:t>
            </a:r>
            <a:r>
              <a:rPr lang="en-US" sz="2400" dirty="0">
                <a:latin typeface="Raleway" pitchFamily="2" charset="0"/>
              </a:rPr>
              <a:t> dose), pneumococcal (PCV, final dose), rubella-containing (1</a:t>
            </a:r>
            <a:r>
              <a:rPr lang="en-US" sz="2400" baseline="30000" dirty="0">
                <a:latin typeface="Raleway" pitchFamily="2" charset="0"/>
              </a:rPr>
              <a:t>st</a:t>
            </a:r>
            <a:r>
              <a:rPr lang="en-US" sz="2400" dirty="0">
                <a:latin typeface="Raleway" pitchFamily="2" charset="0"/>
              </a:rPr>
              <a:t> dose). We then calculated the average across all five combined to produce a final figure.</a:t>
            </a:r>
          </a:p>
          <a:p>
            <a:pPr marL="0" indent="0">
              <a:lnSpc>
                <a:spcPct val="100000"/>
              </a:lnSpc>
              <a:spcBef>
                <a:spcPts val="0"/>
              </a:spcBef>
              <a:spcAft>
                <a:spcPts val="600"/>
              </a:spcAft>
              <a:buNone/>
            </a:pPr>
            <a:r>
              <a:rPr lang="en-US" sz="1400" baseline="30000" dirty="0">
                <a:latin typeface="Raleway" pitchFamily="2" charset="0"/>
              </a:rPr>
              <a:t>1</a:t>
            </a:r>
            <a:r>
              <a:rPr lang="en-US" sz="1400" dirty="0">
                <a:latin typeface="Raleway" pitchFamily="2" charset="0"/>
              </a:rPr>
              <a:t>The 10-year period is from 2013 to 2022.</a:t>
            </a:r>
          </a:p>
        </p:txBody>
      </p:sp>
    </p:spTree>
    <p:extLst>
      <p:ext uri="{BB962C8B-B14F-4D97-AF65-F5344CB8AC3E}">
        <p14:creationId xmlns:p14="http://schemas.microsoft.com/office/powerpoint/2010/main" val="305403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7653972" y="3164546"/>
            <a:ext cx="3763192" cy="1763996"/>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19236" y="2104570"/>
            <a:ext cx="5684762" cy="2685144"/>
          </a:xfrm>
        </p:spPr>
        <p:txBody>
          <a:bodyPr>
            <a:noAutofit/>
          </a:bodyPr>
          <a:lstStyle/>
          <a:p>
            <a:pPr marL="0" indent="0">
              <a:lnSpc>
                <a:spcPct val="100000"/>
              </a:lnSpc>
              <a:spcBef>
                <a:spcPts val="0"/>
              </a:spcBef>
              <a:spcAft>
                <a:spcPts val="2400"/>
              </a:spcAft>
              <a:buNone/>
            </a:pPr>
            <a:r>
              <a:rPr lang="en-GB" sz="2400" b="1" dirty="0">
                <a:latin typeface="Raleway" pitchFamily="2" charset="0"/>
              </a:rPr>
              <a:t>And the winner is…</a:t>
            </a:r>
          </a:p>
          <a:p>
            <a:pPr marL="0" indent="0">
              <a:lnSpc>
                <a:spcPct val="100000"/>
              </a:lnSpc>
              <a:spcBef>
                <a:spcPts val="0"/>
              </a:spcBef>
              <a:spcAft>
                <a:spcPts val="12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a:t>
            </a:r>
            <a:r>
              <a:rPr lang="en-GB" sz="2400" b="1" dirty="0">
                <a:solidFill>
                  <a:srgbClr val="BF9000"/>
                </a:solidFill>
                <a:latin typeface="Raleway" pitchFamily="2" charset="0"/>
              </a:rPr>
              <a:t>la</a:t>
            </a:r>
            <a:r>
              <a:rPr lang="en-GB" sz="2400" b="1" dirty="0">
                <a:solidFill>
                  <a:schemeClr val="accent4">
                    <a:lumMod val="75000"/>
                  </a:schemeClr>
                </a:solidFill>
                <a:latin typeface="Raleway" pitchFamily="2" charset="0"/>
              </a:rPr>
              <a:t>ce: </a:t>
            </a:r>
            <a:r>
              <a:rPr lang="en-GB" sz="2400" b="1" dirty="0">
                <a:latin typeface="Raleway" pitchFamily="2" charset="0"/>
              </a:rPr>
              <a:t>Niue – 99.0%</a:t>
            </a:r>
          </a:p>
          <a:p>
            <a:pPr marL="0" indent="0">
              <a:lnSpc>
                <a:spcPct val="100000"/>
              </a:lnSpc>
              <a:spcBef>
                <a:spcPts val="0"/>
              </a:spcBef>
              <a:spcAft>
                <a:spcPts val="12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a:t>
            </a:r>
            <a:r>
              <a:rPr lang="en-GB" sz="2400" b="1" dirty="0">
                <a:solidFill>
                  <a:srgbClr val="A6A6A6"/>
                </a:solidFill>
                <a:latin typeface="Raleway" pitchFamily="2" charset="0"/>
              </a:rPr>
              <a:t>la</a:t>
            </a:r>
            <a:r>
              <a:rPr lang="en-GB" sz="2400" b="1" dirty="0">
                <a:solidFill>
                  <a:schemeClr val="bg1">
                    <a:lumMod val="65000"/>
                  </a:schemeClr>
                </a:solidFill>
                <a:latin typeface="Raleway" pitchFamily="2" charset="0"/>
              </a:rPr>
              <a:t>ce:</a:t>
            </a:r>
            <a:r>
              <a:rPr lang="en-GB" sz="2400" b="1" dirty="0">
                <a:latin typeface="Raleway" pitchFamily="2" charset="0"/>
              </a:rPr>
              <a:t> Oman – 98.8%</a:t>
            </a:r>
          </a:p>
          <a:p>
            <a:pPr marL="0" indent="0">
              <a:lnSpc>
                <a:spcPct val="100000"/>
              </a:lnSpc>
              <a:spcBef>
                <a:spcPts val="0"/>
              </a:spcBef>
              <a:spcAft>
                <a:spcPts val="12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a:t>
            </a:r>
            <a:r>
              <a:rPr lang="en-GB" sz="2400" b="1" dirty="0">
                <a:solidFill>
                  <a:srgbClr val="C55A11"/>
                </a:solidFill>
                <a:latin typeface="Raleway" pitchFamily="2" charset="0"/>
              </a:rPr>
              <a:t>lac</a:t>
            </a:r>
            <a:r>
              <a:rPr lang="en-GB" sz="2400" b="1" dirty="0">
                <a:solidFill>
                  <a:schemeClr val="accent2">
                    <a:lumMod val="75000"/>
                  </a:schemeClr>
                </a:solidFill>
                <a:latin typeface="Raleway" pitchFamily="2" charset="0"/>
              </a:rPr>
              <a:t>e: </a:t>
            </a:r>
            <a:r>
              <a:rPr lang="en-GB" sz="2400" b="1" dirty="0">
                <a:latin typeface="Raleway" pitchFamily="2" charset="0"/>
              </a:rPr>
              <a:t>Bahrain &amp; Hungary – 98.6%</a:t>
            </a:r>
            <a:endParaRPr lang="en-GB" sz="2400" dirty="0">
              <a:latin typeface="Raleway" pitchFamily="2" charset="0"/>
            </a:endParaRPr>
          </a:p>
          <a:p>
            <a:pPr marL="0" indent="0">
              <a:buNone/>
            </a:pPr>
            <a:endParaRPr lang="en-GB" dirty="0">
              <a:latin typeface="Raleway" pitchFamily="2" charset="0"/>
            </a:endParaRPr>
          </a:p>
        </p:txBody>
      </p:sp>
      <p:pic>
        <p:nvPicPr>
          <p:cNvPr id="9" name="Picture 2" descr="Niue gì">
            <a:extLst>
              <a:ext uri="{FF2B5EF4-FFF2-40B4-BE49-F238E27FC236}">
                <a16:creationId xmlns:a16="http://schemas.microsoft.com/office/drawing/2014/main" id="{32682041-DBB4-895F-63C7-E2E24B440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7567" y="2472269"/>
            <a:ext cx="1151998" cy="57599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undefined">
            <a:extLst>
              <a:ext uri="{FF2B5EF4-FFF2-40B4-BE49-F238E27FC236}">
                <a16:creationId xmlns:a16="http://schemas.microsoft.com/office/drawing/2014/main" id="{7932B569-FA7A-4A54-6401-15875ABDE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362" y="3095651"/>
            <a:ext cx="1151998" cy="575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2" name="Picture 6" descr="undefined">
            <a:extLst>
              <a:ext uri="{FF2B5EF4-FFF2-40B4-BE49-F238E27FC236}">
                <a16:creationId xmlns:a16="http://schemas.microsoft.com/office/drawing/2014/main" id="{5642D842-894B-ABB6-BB4A-DD1DABAB21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7837" y="2663623"/>
            <a:ext cx="1152000" cy="576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24" name="Picture 2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7"/>
          <a:stretch>
            <a:fillRect/>
          </a:stretch>
        </p:blipFill>
        <p:spPr>
          <a:xfrm>
            <a:off x="10090597" y="5903246"/>
            <a:ext cx="1589774" cy="733219"/>
          </a:xfrm>
          <a:prstGeom prst="rect">
            <a:avLst/>
          </a:prstGeom>
        </p:spPr>
      </p:pic>
      <p:pic>
        <p:nvPicPr>
          <p:cNvPr id="25" name="Picture 2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8"/>
          <a:stretch>
            <a:fillRect/>
          </a:stretch>
        </p:blipFill>
        <p:spPr>
          <a:xfrm>
            <a:off x="5702236" y="6019135"/>
            <a:ext cx="908483" cy="508474"/>
          </a:xfrm>
          <a:prstGeom prst="rect">
            <a:avLst/>
          </a:prstGeom>
        </p:spPr>
      </p:pic>
      <p:pic>
        <p:nvPicPr>
          <p:cNvPr id="26" name="Picture 2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9"/>
          <a:stretch>
            <a:fillRect/>
          </a:stretch>
        </p:blipFill>
        <p:spPr>
          <a:xfrm>
            <a:off x="971251" y="5786745"/>
            <a:ext cx="1299868" cy="826095"/>
          </a:xfrm>
          <a:prstGeom prst="rect">
            <a:avLst/>
          </a:prstGeom>
        </p:spPr>
      </p:pic>
      <p:pic>
        <p:nvPicPr>
          <p:cNvPr id="15" name="Picture 8" descr="undefined">
            <a:extLst>
              <a:ext uri="{FF2B5EF4-FFF2-40B4-BE49-F238E27FC236}">
                <a16:creationId xmlns:a16="http://schemas.microsoft.com/office/drawing/2014/main" id="{2926350C-4A2A-3DE8-12DF-119146755A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7840" y="3318963"/>
            <a:ext cx="1151997" cy="575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7355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Contents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86580" y="1837719"/>
            <a:ext cx="10515600" cy="3949025"/>
          </a:xfrm>
        </p:spPr>
        <p:txBody>
          <a:bodyPr>
            <a:normAutofit/>
          </a:bodyPr>
          <a:lstStyle/>
          <a:p>
            <a:pPr marL="742950" indent="-742950">
              <a:buFont typeface="+mj-lt"/>
              <a:buAutoNum type="arabicPeriod"/>
            </a:pPr>
            <a:r>
              <a:rPr lang="en-GB" b="1" dirty="0">
                <a:latin typeface="Raleway" pitchFamily="2" charset="0"/>
                <a:hlinkClick r:id="rId3" action="ppaction://hlinksldjump"/>
              </a:rPr>
              <a:t>Acknowledgements</a:t>
            </a:r>
            <a:endParaRPr lang="en-GB" b="1" dirty="0">
              <a:latin typeface="Raleway" pitchFamily="2" charset="0"/>
              <a:hlinkClick r:id="rId4" action="ppaction://hlinksldjump"/>
            </a:endParaRPr>
          </a:p>
          <a:p>
            <a:pPr marL="742950" indent="-742950">
              <a:buFont typeface="+mj-lt"/>
              <a:buAutoNum type="arabicPeriod"/>
            </a:pPr>
            <a:r>
              <a:rPr lang="en-GB" b="1" dirty="0">
                <a:latin typeface="Raleway" pitchFamily="2" charset="0"/>
                <a:hlinkClick r:id="rId4" action="ppaction://hlinksldjump"/>
              </a:rPr>
              <a:t>Project overview</a:t>
            </a:r>
            <a:endParaRPr lang="en-GB" b="1" dirty="0">
              <a:latin typeface="Raleway" pitchFamily="2" charset="0"/>
            </a:endParaRPr>
          </a:p>
          <a:p>
            <a:pPr marL="742950" indent="-742950">
              <a:buFont typeface="+mj-lt"/>
              <a:buAutoNum type="arabicPeriod"/>
            </a:pPr>
            <a:r>
              <a:rPr lang="en-GB" b="1" dirty="0">
                <a:latin typeface="Raleway" pitchFamily="2" charset="0"/>
                <a:hlinkClick r:id="rId5" action="ppaction://hlinksldjump"/>
              </a:rPr>
              <a:t>Our Healthy Ageing Medal Table</a:t>
            </a:r>
            <a:endParaRPr lang="en-GB" b="1" dirty="0">
              <a:latin typeface="Raleway" pitchFamily="2" charset="0"/>
            </a:endParaRPr>
          </a:p>
          <a:p>
            <a:pPr marL="742950" indent="-742950">
              <a:buFont typeface="+mj-lt"/>
              <a:buAutoNum type="arabicPeriod"/>
            </a:pPr>
            <a:r>
              <a:rPr lang="en-GB" b="1" dirty="0">
                <a:latin typeface="Raleway" pitchFamily="2" charset="0"/>
                <a:hlinkClick r:id="rId6" action="ppaction://hlinksldjump"/>
              </a:rPr>
              <a:t>Findings</a:t>
            </a:r>
            <a:endParaRPr lang="en-GB" b="1" dirty="0">
              <a:latin typeface="Raleway" pitchFamily="2" charset="0"/>
            </a:endParaRPr>
          </a:p>
          <a:p>
            <a:pPr marL="742950" indent="-742950">
              <a:buFont typeface="+mj-lt"/>
              <a:buAutoNum type="arabicPeriod"/>
            </a:pPr>
            <a:r>
              <a:rPr lang="en-GB" b="1" dirty="0">
                <a:latin typeface="Raleway" pitchFamily="2" charset="0"/>
                <a:hlinkClick r:id="rId7" action="ppaction://hlinksldjump"/>
              </a:rPr>
              <a:t>Recommendations</a:t>
            </a:r>
            <a:endParaRPr lang="en-GB" b="1" dirty="0">
              <a:latin typeface="Raleway" pitchFamily="2" charset="0"/>
            </a:endParaRPr>
          </a:p>
          <a:p>
            <a:pPr marL="742950" indent="-742950">
              <a:buFont typeface="+mj-lt"/>
              <a:buAutoNum type="arabicPeriod"/>
            </a:pPr>
            <a:r>
              <a:rPr lang="en-GB" b="1" dirty="0">
                <a:latin typeface="Raleway" pitchFamily="2" charset="0"/>
                <a:hlinkClick r:id="rId8" action="ppaction://hlinksldjump"/>
              </a:rPr>
              <a:t>Conclusion</a:t>
            </a:r>
            <a:endParaRPr lang="en-US" b="1" dirty="0">
              <a:latin typeface="Raleway" pitchFamily="2" charset="0"/>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9"/>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10"/>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11"/>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227245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top 10</a:t>
            </a:r>
          </a:p>
        </p:txBody>
      </p:sp>
      <p:graphicFrame>
        <p:nvGraphicFramePr>
          <p:cNvPr id="6" name="Table 5">
            <a:extLst>
              <a:ext uri="{FF2B5EF4-FFF2-40B4-BE49-F238E27FC236}">
                <a16:creationId xmlns:a16="http://schemas.microsoft.com/office/drawing/2014/main" id="{A5AB2887-1B6B-4F69-3FC1-1A39EFF96518}"/>
              </a:ext>
            </a:extLst>
          </p:cNvPr>
          <p:cNvGraphicFramePr>
            <a:graphicFrameLocks noGrp="1"/>
          </p:cNvGraphicFramePr>
          <p:nvPr>
            <p:extLst>
              <p:ext uri="{D42A27DB-BD31-4B8C-83A1-F6EECF244321}">
                <p14:modId xmlns:p14="http://schemas.microsoft.com/office/powerpoint/2010/main" val="2510407233"/>
              </p:ext>
            </p:extLst>
          </p:nvPr>
        </p:nvGraphicFramePr>
        <p:xfrm>
          <a:off x="838200" y="1690688"/>
          <a:ext cx="10515600" cy="3869810"/>
        </p:xfrm>
        <a:graphic>
          <a:graphicData uri="http://schemas.openxmlformats.org/drawingml/2006/table">
            <a:tbl>
              <a:tblPr/>
              <a:tblGrid>
                <a:gridCol w="772198">
                  <a:extLst>
                    <a:ext uri="{9D8B030D-6E8A-4147-A177-3AD203B41FA5}">
                      <a16:colId xmlns:a16="http://schemas.microsoft.com/office/drawing/2014/main" val="2704889738"/>
                    </a:ext>
                  </a:extLst>
                </a:gridCol>
                <a:gridCol w="1600511">
                  <a:extLst>
                    <a:ext uri="{9D8B030D-6E8A-4147-A177-3AD203B41FA5}">
                      <a16:colId xmlns:a16="http://schemas.microsoft.com/office/drawing/2014/main" val="470208996"/>
                    </a:ext>
                  </a:extLst>
                </a:gridCol>
                <a:gridCol w="1390613">
                  <a:extLst>
                    <a:ext uri="{9D8B030D-6E8A-4147-A177-3AD203B41FA5}">
                      <a16:colId xmlns:a16="http://schemas.microsoft.com/office/drawing/2014/main" val="1899907382"/>
                    </a:ext>
                  </a:extLst>
                </a:gridCol>
                <a:gridCol w="1034468">
                  <a:extLst>
                    <a:ext uri="{9D8B030D-6E8A-4147-A177-3AD203B41FA5}">
                      <a16:colId xmlns:a16="http://schemas.microsoft.com/office/drawing/2014/main" val="2592536490"/>
                    </a:ext>
                  </a:extLst>
                </a:gridCol>
                <a:gridCol w="1524948">
                  <a:extLst>
                    <a:ext uri="{9D8B030D-6E8A-4147-A177-3AD203B41FA5}">
                      <a16:colId xmlns:a16="http://schemas.microsoft.com/office/drawing/2014/main" val="2923961346"/>
                    </a:ext>
                  </a:extLst>
                </a:gridCol>
                <a:gridCol w="1503956">
                  <a:extLst>
                    <a:ext uri="{9D8B030D-6E8A-4147-A177-3AD203B41FA5}">
                      <a16:colId xmlns:a16="http://schemas.microsoft.com/office/drawing/2014/main" val="1317977779"/>
                    </a:ext>
                  </a:extLst>
                </a:gridCol>
                <a:gridCol w="1519187">
                  <a:extLst>
                    <a:ext uri="{9D8B030D-6E8A-4147-A177-3AD203B41FA5}">
                      <a16:colId xmlns:a16="http://schemas.microsoft.com/office/drawing/2014/main" val="4285579611"/>
                    </a:ext>
                  </a:extLst>
                </a:gridCol>
                <a:gridCol w="1169719">
                  <a:extLst>
                    <a:ext uri="{9D8B030D-6E8A-4147-A177-3AD203B41FA5}">
                      <a16:colId xmlns:a16="http://schemas.microsoft.com/office/drawing/2014/main" val="3736517837"/>
                    </a:ext>
                  </a:extLst>
                </a:gridCol>
              </a:tblGrid>
              <a:tr h="349770">
                <a:tc>
                  <a:txBody>
                    <a:bodyPr/>
                    <a:lstStyle/>
                    <a:p>
                      <a:pPr algn="ctr" fontAlgn="b"/>
                      <a:r>
                        <a:rPr lang="en-GB" sz="12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Raleway" pitchFamily="2" charset="0"/>
                        </a:rPr>
                        <a:t>DTP-containing </a:t>
                      </a:r>
                      <a:br>
                        <a:rPr lang="en-GB" sz="1100" b="1" i="0" u="none" strike="noStrike" dirty="0">
                          <a:solidFill>
                            <a:srgbClr val="000000"/>
                          </a:solidFill>
                          <a:effectLst/>
                          <a:latin typeface="Raleway" pitchFamily="2" charset="0"/>
                        </a:rPr>
                      </a:br>
                      <a:r>
                        <a:rPr lang="en-GB" sz="1100" b="1" i="0" u="none" strike="noStrike" dirty="0">
                          <a:solidFill>
                            <a:srgbClr val="000000"/>
                          </a:solidFill>
                          <a:effectLst/>
                          <a:latin typeface="Raleway" pitchFamily="2" charset="0"/>
                        </a:rPr>
                        <a:t>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Raleway" pitchFamily="2" charset="0"/>
                        </a:rPr>
                        <a:t>Hib3 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Raleway" pitchFamily="2" charset="0"/>
                        </a:rPr>
                        <a:t>Measles-containing </a:t>
                      </a:r>
                      <a:br>
                        <a:rPr lang="en-GB" sz="1100" b="1" i="0" u="none" strike="noStrike" dirty="0">
                          <a:solidFill>
                            <a:srgbClr val="000000"/>
                          </a:solidFill>
                          <a:effectLst/>
                          <a:latin typeface="Raleway" pitchFamily="2" charset="0"/>
                        </a:rPr>
                      </a:br>
                      <a:r>
                        <a:rPr lang="en-GB" sz="1100" b="1" i="0" u="none" strike="noStrike" dirty="0">
                          <a:solidFill>
                            <a:srgbClr val="000000"/>
                          </a:solidFill>
                          <a:effectLst/>
                          <a:latin typeface="Raleway" pitchFamily="2" charset="0"/>
                        </a:rPr>
                        <a:t>10 year-average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Raleway" pitchFamily="2" charset="0"/>
                        </a:rPr>
                        <a:t>Pneumococcal </a:t>
                      </a:r>
                      <a:br>
                        <a:rPr lang="en-GB" sz="1100" b="1" i="0" u="none" strike="noStrike" dirty="0">
                          <a:solidFill>
                            <a:srgbClr val="000000"/>
                          </a:solidFill>
                          <a:effectLst/>
                          <a:latin typeface="Raleway" pitchFamily="2" charset="0"/>
                        </a:rPr>
                      </a:br>
                      <a:r>
                        <a:rPr lang="en-GB" sz="1100" b="1" i="0" u="none" strike="noStrike" dirty="0">
                          <a:solidFill>
                            <a:srgbClr val="000000"/>
                          </a:solidFill>
                          <a:effectLst/>
                          <a:latin typeface="Raleway" pitchFamily="2" charset="0"/>
                        </a:rPr>
                        <a:t>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Raleway" pitchFamily="2" charset="0"/>
                        </a:rPr>
                        <a:t>Rubella-containing 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Raleway" pitchFamily="2" charset="0"/>
                        </a:rPr>
                        <a:t>Overall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7009490"/>
                  </a:ext>
                </a:extLst>
              </a:tr>
              <a:tr h="349770">
                <a:tc>
                  <a:txBody>
                    <a:bodyPr/>
                    <a:lstStyle/>
                    <a:p>
                      <a:pPr algn="ctr" fontAlgn="b"/>
                      <a:r>
                        <a:rPr lang="en-GB" sz="12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Niue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16589224"/>
                  </a:ext>
                </a:extLst>
              </a:tr>
              <a:tr h="349770">
                <a:tc>
                  <a:txBody>
                    <a:bodyPr/>
                    <a:lstStyle/>
                    <a:p>
                      <a:pPr algn="ctr" fontAlgn="b"/>
                      <a:r>
                        <a:rPr lang="en-GB" sz="12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Oman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23508984"/>
                  </a:ext>
                </a:extLst>
              </a:tr>
              <a:tr h="349770">
                <a:tc>
                  <a:txBody>
                    <a:bodyPr/>
                    <a:lstStyle/>
                    <a:p>
                      <a:pPr algn="ctr" fontAlgn="b"/>
                      <a:r>
                        <a:rPr lang="en-GB" sz="1200" b="0" i="0" u="none" strike="noStrike" dirty="0">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Hungary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2728674335"/>
                  </a:ext>
                </a:extLst>
              </a:tr>
              <a:tr h="349770">
                <a:tc>
                  <a:txBody>
                    <a:bodyPr/>
                    <a:lstStyle/>
                    <a:p>
                      <a:pPr algn="ctr" fontAlgn="b"/>
                      <a:r>
                        <a:rPr lang="en-GB" sz="1200" b="0" i="0" u="none" strike="noStrike" dirty="0">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Bahrain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514443446"/>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Palestine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82894336"/>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Uzbekistan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0103597"/>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South Korea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43749986"/>
                  </a:ext>
                </a:extLst>
              </a:tr>
              <a:tr h="349770">
                <a:tc>
                  <a:txBody>
                    <a:bodyPr/>
                    <a:lstStyle/>
                    <a:p>
                      <a:pPr algn="ctr" fontAlgn="b"/>
                      <a:r>
                        <a:rPr lang="en-GB" sz="1200" b="0" i="0" u="none" strike="noStrike" dirty="0">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Saudi Arabia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68314266"/>
                  </a:ext>
                </a:extLst>
              </a:tr>
              <a:tr h="349770">
                <a:tc>
                  <a:txBody>
                    <a:bodyPr/>
                    <a:lstStyle/>
                    <a:p>
                      <a:pPr algn="ctr" fontAlgn="b"/>
                      <a:r>
                        <a:rPr lang="en-GB" sz="1200" b="0" i="0" u="none" strike="noStrike" dirty="0">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Morocco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2303567"/>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United Arab Emirates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dirty="0">
                          <a:solidFill>
                            <a:srgbClr val="000000"/>
                          </a:solidFill>
                          <a:effectLst/>
                          <a:highlight>
                            <a:srgbClr val="92D050"/>
                          </a:highlight>
                          <a:latin typeface="Raleway" pitchFamily="2" charset="0"/>
                        </a:rPr>
                        <a:t>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72323522"/>
                  </a:ext>
                </a:extLst>
              </a:tr>
            </a:tbl>
          </a:graphicData>
        </a:graphic>
      </p:graphicFrame>
      <p:pic>
        <p:nvPicPr>
          <p:cNvPr id="9" name="Picture 8"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0" name="Picture 9"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1" name="Picture 1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295622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Niue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1983620"/>
            <a:ext cx="10735640" cy="3791030"/>
          </a:xfrm>
        </p:spPr>
        <p:txBody>
          <a:bodyPr>
            <a:normAutofit/>
          </a:bodyPr>
          <a:lstStyle/>
          <a:p>
            <a:pPr marL="0" indent="0">
              <a:lnSpc>
                <a:spcPct val="100000"/>
              </a:lnSpc>
              <a:spcBef>
                <a:spcPts val="0"/>
              </a:spcBef>
              <a:spcAft>
                <a:spcPts val="1000"/>
              </a:spcAft>
              <a:buNone/>
            </a:pPr>
            <a:r>
              <a:rPr lang="en-GB" sz="2400" dirty="0">
                <a:latin typeface="Raleway" pitchFamily="2" charset="0"/>
              </a:rPr>
              <a:t>Niue</a:t>
            </a:r>
            <a:r>
              <a:rPr lang="en-GB" sz="2400" b="1" dirty="0">
                <a:latin typeface="Raleway" pitchFamily="2" charset="0"/>
              </a:rPr>
              <a:t> </a:t>
            </a:r>
            <a:r>
              <a:rPr lang="en-US" sz="2400" dirty="0">
                <a:latin typeface="Raleway" pitchFamily="2" charset="0"/>
              </a:rPr>
              <a:t>is a self-governing island country in free association with New Zealand. According to a 2022 census, it has a population of 1,681. New Zealand ranks 8</a:t>
            </a:r>
            <a:r>
              <a:rPr lang="en-US" sz="2400" baseline="30000" dirty="0">
                <a:latin typeface="Raleway" pitchFamily="2" charset="0"/>
              </a:rPr>
              <a:t>th</a:t>
            </a:r>
            <a:r>
              <a:rPr lang="en-US" sz="2400" dirty="0">
                <a:latin typeface="Raleway" pitchFamily="2" charset="0"/>
              </a:rPr>
              <a:t> on the Index.</a:t>
            </a:r>
          </a:p>
          <a:p>
            <a:pPr marL="0" indent="0">
              <a:lnSpc>
                <a:spcPct val="100000"/>
              </a:lnSpc>
              <a:spcBef>
                <a:spcPts val="0"/>
              </a:spcBef>
              <a:spcAft>
                <a:spcPts val="1000"/>
              </a:spcAft>
              <a:buNone/>
            </a:pPr>
            <a:r>
              <a:rPr lang="en-US" sz="2400" dirty="0">
                <a:latin typeface="Raleway" pitchFamily="2" charset="0"/>
              </a:rPr>
              <a:t>Niue has never competed at the Olympics, but it has participated in the Commonwealth Games.</a:t>
            </a:r>
          </a:p>
          <a:p>
            <a:pPr marL="0" indent="0">
              <a:lnSpc>
                <a:spcPct val="100000"/>
              </a:lnSpc>
              <a:spcBef>
                <a:spcPts val="0"/>
              </a:spcBef>
              <a:spcAft>
                <a:spcPts val="1000"/>
              </a:spcAft>
              <a:buNone/>
            </a:pPr>
            <a:r>
              <a:rPr lang="en-US" sz="2400" dirty="0">
                <a:latin typeface="Raleway" pitchFamily="2" charset="0"/>
              </a:rPr>
              <a:t>Niue’s population includes fewer than 150 children under five years of age, which has probably helped them to deliver such successful childhood immunisation </a:t>
            </a:r>
            <a:r>
              <a:rPr lang="en-GB" sz="2400" dirty="0">
                <a:latin typeface="Raleway" pitchFamily="2" charset="0"/>
              </a:rPr>
              <a:t>programmes</a:t>
            </a:r>
            <a:r>
              <a:rPr lang="en-US" sz="2400" dirty="0">
                <a:latin typeface="Raleway" pitchFamily="2" charset="0"/>
              </a:rPr>
              <a:t>. </a:t>
            </a:r>
          </a:p>
        </p:txBody>
      </p:sp>
      <p:pic>
        <p:nvPicPr>
          <p:cNvPr id="4" name="Picture 2" descr="Niue gì">
            <a:extLst>
              <a:ext uri="{FF2B5EF4-FFF2-40B4-BE49-F238E27FC236}">
                <a16:creationId xmlns:a16="http://schemas.microsoft.com/office/drawing/2014/main" id="{A35CCC51-634E-A8D9-BDE1-1828088A4C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5937" y="406131"/>
            <a:ext cx="1799998" cy="899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06329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Oman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199" y="1837718"/>
            <a:ext cx="10796115" cy="3997407"/>
          </a:xfrm>
        </p:spPr>
        <p:txBody>
          <a:bodyPr>
            <a:noAutofit/>
          </a:bodyPr>
          <a:lstStyle/>
          <a:p>
            <a:pPr marL="0" indent="0">
              <a:lnSpc>
                <a:spcPct val="100000"/>
              </a:lnSpc>
              <a:spcBef>
                <a:spcPts val="0"/>
              </a:spcBef>
              <a:spcAft>
                <a:spcPts val="600"/>
              </a:spcAft>
              <a:buNone/>
            </a:pPr>
            <a:r>
              <a:rPr lang="en-US" sz="2400" dirty="0">
                <a:latin typeface="Raleway" pitchFamily="2" charset="0"/>
              </a:rPr>
              <a:t>With a population of 4.5 million people, Oman ranks 80th on the Index. Oman has competed at the Olympics since Los Angeles 1984 but has never won a medal.</a:t>
            </a:r>
          </a:p>
          <a:p>
            <a:pPr marL="0" indent="0">
              <a:lnSpc>
                <a:spcPct val="100000"/>
              </a:lnSpc>
              <a:spcBef>
                <a:spcPts val="0"/>
              </a:spcBef>
              <a:spcAft>
                <a:spcPts val="600"/>
              </a:spcAft>
              <a:buNone/>
            </a:pPr>
            <a:r>
              <a:rPr lang="en-US" sz="2400" dirty="0">
                <a:latin typeface="Raleway" pitchFamily="2" charset="0"/>
              </a:rPr>
              <a:t>Oman’s Ministry of Health offers universal health coverage (UHC) to all Omani nationals. The country has seen a dramatic </a:t>
            </a:r>
            <a:r>
              <a:rPr lang="en-US" sz="2400" dirty="0">
                <a:latin typeface="Raleway" pitchFamily="2" charset="0"/>
                <a:hlinkClick r:id="rId7"/>
              </a:rPr>
              <a:t>increase in life expectancy since the 1950s</a:t>
            </a:r>
            <a:r>
              <a:rPr lang="en-US" sz="2400" dirty="0">
                <a:latin typeface="Raleway" pitchFamily="2" charset="0"/>
              </a:rPr>
              <a:t>.</a:t>
            </a:r>
          </a:p>
          <a:p>
            <a:pPr marL="0" indent="0">
              <a:lnSpc>
                <a:spcPct val="100000"/>
              </a:lnSpc>
              <a:spcBef>
                <a:spcPts val="0"/>
              </a:spcBef>
              <a:spcAft>
                <a:spcPts val="600"/>
              </a:spcAft>
              <a:buNone/>
            </a:pPr>
            <a:r>
              <a:rPr lang="en-US" sz="2400" dirty="0">
                <a:latin typeface="Raleway" pitchFamily="2" charset="0"/>
              </a:rPr>
              <a:t>Oman has a very strong childhood immunisation </a:t>
            </a:r>
            <a:r>
              <a:rPr lang="en-US" sz="2400" dirty="0" err="1">
                <a:latin typeface="Raleway" pitchFamily="2" charset="0"/>
              </a:rPr>
              <a:t>programme</a:t>
            </a:r>
            <a:r>
              <a:rPr lang="en-US" sz="2400" dirty="0">
                <a:latin typeface="Raleway" pitchFamily="2" charset="0"/>
              </a:rPr>
              <a:t>, with WHO estimates suggesting it achieves almost 100% coverage for every vaccination included in its </a:t>
            </a:r>
            <a:r>
              <a:rPr lang="en-US" sz="2400" dirty="0" err="1">
                <a:latin typeface="Raleway" pitchFamily="2" charset="0"/>
              </a:rPr>
              <a:t>programme</a:t>
            </a:r>
            <a:r>
              <a:rPr lang="en-US" sz="2400" dirty="0">
                <a:latin typeface="Raleway" pitchFamily="2" charset="0"/>
              </a:rPr>
              <a:t>.</a:t>
            </a:r>
          </a:p>
        </p:txBody>
      </p:sp>
      <p:pic>
        <p:nvPicPr>
          <p:cNvPr id="6" name="Picture 4" descr="undefined">
            <a:extLst>
              <a:ext uri="{FF2B5EF4-FFF2-40B4-BE49-F238E27FC236}">
                <a16:creationId xmlns:a16="http://schemas.microsoft.com/office/drawing/2014/main" id="{55761BD8-B563-BF0D-4CC3-03D585B633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4317" y="442417"/>
            <a:ext cx="1799998"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4105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Bahrain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2019143"/>
            <a:ext cx="10733234" cy="3997407"/>
          </a:xfrm>
        </p:spPr>
        <p:txBody>
          <a:bodyPr>
            <a:noAutofit/>
          </a:bodyPr>
          <a:lstStyle/>
          <a:p>
            <a:pPr marL="0" indent="0">
              <a:lnSpc>
                <a:spcPct val="100000"/>
              </a:lnSpc>
              <a:spcBef>
                <a:spcPts val="0"/>
              </a:spcBef>
              <a:spcAft>
                <a:spcPts val="1000"/>
              </a:spcAft>
              <a:buNone/>
            </a:pPr>
            <a:r>
              <a:rPr lang="en-GB" sz="2400" dirty="0">
                <a:latin typeface="Raleway" pitchFamily="2" charset="0"/>
              </a:rPr>
              <a:t>Bahrain is a small island nation in the Persian Gulf with a population of 1.5 million. It has competed in the Olympics since 1984, winning four medals  (2 gold, 2 silver) in athletics events.</a:t>
            </a:r>
          </a:p>
          <a:p>
            <a:pPr marL="0" indent="0">
              <a:lnSpc>
                <a:spcPct val="100000"/>
              </a:lnSpc>
              <a:spcBef>
                <a:spcPts val="0"/>
              </a:spcBef>
              <a:spcAft>
                <a:spcPts val="1000"/>
              </a:spcAft>
              <a:buNone/>
            </a:pPr>
            <a:r>
              <a:rPr lang="en-GB" sz="2400" dirty="0">
                <a:latin typeface="Raleway" pitchFamily="2" charset="0"/>
              </a:rPr>
              <a:t>Bahrain initiated an objective called </a:t>
            </a:r>
            <a:r>
              <a:rPr lang="en-GB" sz="2400" dirty="0">
                <a:latin typeface="Raleway" pitchFamily="2" charset="0"/>
                <a:hlinkClick r:id="rId7"/>
              </a:rPr>
              <a:t>Healthcare for All</a:t>
            </a:r>
            <a:r>
              <a:rPr lang="en-GB" sz="2400" dirty="0">
                <a:latin typeface="Raleway" pitchFamily="2" charset="0"/>
              </a:rPr>
              <a:t> in the 1990s. Today, it</a:t>
            </a:r>
            <a:r>
              <a:rPr lang="en-US" sz="2400" dirty="0">
                <a:latin typeface="Raleway" pitchFamily="2" charset="0"/>
              </a:rPr>
              <a:t> continues to provide a range of free and </a:t>
            </a:r>
            <a:r>
              <a:rPr lang="en-GB" sz="2400" dirty="0">
                <a:latin typeface="Raleway" pitchFamily="2" charset="0"/>
              </a:rPr>
              <a:t>subsidised</a:t>
            </a:r>
            <a:r>
              <a:rPr lang="en-US" sz="2400" dirty="0">
                <a:latin typeface="Raleway" pitchFamily="2" charset="0"/>
              </a:rPr>
              <a:t> healthcare services to citizens and residents alike.</a:t>
            </a:r>
          </a:p>
          <a:p>
            <a:pPr marL="0" indent="0">
              <a:lnSpc>
                <a:spcPct val="100000"/>
              </a:lnSpc>
              <a:spcBef>
                <a:spcPts val="0"/>
              </a:spcBef>
              <a:spcAft>
                <a:spcPts val="1000"/>
              </a:spcAft>
              <a:buNone/>
            </a:pPr>
            <a:r>
              <a:rPr lang="en-US" sz="2400" dirty="0">
                <a:latin typeface="Raleway" pitchFamily="2" charset="0"/>
              </a:rPr>
              <a:t>Bahrain offers free vaccinations for newborns, </a:t>
            </a:r>
            <a:r>
              <a:rPr lang="en-US" sz="2400" dirty="0">
                <a:latin typeface="Raleway" pitchFamily="2" charset="0"/>
                <a:hlinkClick r:id="rId8"/>
              </a:rPr>
              <a:t>followed by periodic vaccinations for children</a:t>
            </a:r>
            <a:r>
              <a:rPr lang="en-US" sz="2400" dirty="0">
                <a:latin typeface="Raleway" pitchFamily="2" charset="0"/>
              </a:rPr>
              <a:t> until they start school. </a:t>
            </a:r>
          </a:p>
        </p:txBody>
      </p:sp>
      <p:pic>
        <p:nvPicPr>
          <p:cNvPr id="18" name="Picture 6" descr="undefined">
            <a:extLst>
              <a:ext uri="{FF2B5EF4-FFF2-40B4-BE49-F238E27FC236}">
                <a16:creationId xmlns:a16="http://schemas.microsoft.com/office/drawing/2014/main" id="{9556CDB1-39A9-257D-4592-D34471F5E7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3531" y="418226"/>
            <a:ext cx="1499998"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70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Hungary</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74485" y="2044096"/>
            <a:ext cx="10744959" cy="4028484"/>
          </a:xfrm>
        </p:spPr>
        <p:txBody>
          <a:bodyPr>
            <a:noAutofit/>
          </a:bodyPr>
          <a:lstStyle/>
          <a:p>
            <a:pPr marL="0" indent="0">
              <a:lnSpc>
                <a:spcPct val="100000"/>
              </a:lnSpc>
              <a:spcBef>
                <a:spcPts val="0"/>
              </a:spcBef>
              <a:spcAft>
                <a:spcPts val="1000"/>
              </a:spcAft>
              <a:buNone/>
            </a:pPr>
            <a:r>
              <a:rPr lang="en-GB" sz="2400" dirty="0">
                <a:latin typeface="Raleway" pitchFamily="2" charset="0"/>
              </a:rPr>
              <a:t>Hungary has a population of almost 10 million. It ranks 48</a:t>
            </a:r>
            <a:r>
              <a:rPr lang="en-GB" sz="2400" baseline="30000" dirty="0">
                <a:latin typeface="Raleway" pitchFamily="2" charset="0"/>
              </a:rPr>
              <a:t>th</a:t>
            </a:r>
            <a:r>
              <a:rPr lang="en-GB" sz="2400" dirty="0">
                <a:latin typeface="Raleway" pitchFamily="2" charset="0"/>
              </a:rPr>
              <a:t> on the Index. </a:t>
            </a:r>
          </a:p>
          <a:p>
            <a:pPr marL="0" indent="0">
              <a:lnSpc>
                <a:spcPct val="100000"/>
              </a:lnSpc>
              <a:spcBef>
                <a:spcPts val="0"/>
              </a:spcBef>
              <a:spcAft>
                <a:spcPts val="1000"/>
              </a:spcAft>
              <a:buNone/>
            </a:pPr>
            <a:r>
              <a:rPr lang="en-GB" sz="2400" dirty="0">
                <a:latin typeface="Raleway" pitchFamily="2" charset="0"/>
              </a:rPr>
              <a:t>Hungary has competed at the Summer Olympics since 1896, winning a total of 511 medals. It has been most successful in the modern pentathlon and water polo.</a:t>
            </a:r>
          </a:p>
          <a:p>
            <a:pPr marL="0" indent="0">
              <a:lnSpc>
                <a:spcPct val="100000"/>
              </a:lnSpc>
              <a:spcBef>
                <a:spcPts val="0"/>
              </a:spcBef>
              <a:spcAft>
                <a:spcPts val="1000"/>
              </a:spcAft>
              <a:buNone/>
            </a:pPr>
            <a:r>
              <a:rPr lang="en-US" sz="2400" dirty="0">
                <a:latin typeface="Raleway" pitchFamily="2" charset="0"/>
              </a:rPr>
              <a:t>Hungary has a UHC system, largely financed by government national health insurance. </a:t>
            </a:r>
            <a:r>
              <a:rPr lang="en-GB" sz="2400" dirty="0">
                <a:latin typeface="Raleway" pitchFamily="2" charset="0"/>
                <a:hlinkClick r:id="rId7"/>
              </a:rPr>
              <a:t>Childhood immunisation is mandatory</a:t>
            </a:r>
            <a:r>
              <a:rPr lang="en-GB" sz="2400" dirty="0">
                <a:latin typeface="Raleway" pitchFamily="2" charset="0"/>
              </a:rPr>
              <a:t>, hence the high coverage rates. </a:t>
            </a:r>
          </a:p>
        </p:txBody>
      </p:sp>
      <p:pic>
        <p:nvPicPr>
          <p:cNvPr id="19" name="Picture 8" descr="undefined">
            <a:extLst>
              <a:ext uri="{FF2B5EF4-FFF2-40B4-BE49-F238E27FC236}">
                <a16:creationId xmlns:a16="http://schemas.microsoft.com/office/drawing/2014/main" id="{E4518AD4-FCE1-7C68-BBED-2A46103E6E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9447" y="453818"/>
            <a:ext cx="1799997"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42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32080"/>
            <a:ext cx="10515600" cy="1325563"/>
          </a:xfrm>
        </p:spPr>
        <p:txBody>
          <a:bodyPr>
            <a:normAutofit/>
          </a:bodyPr>
          <a:lstStyle/>
          <a:p>
            <a:r>
              <a:rPr lang="en-US" sz="4000" b="1" dirty="0">
                <a:solidFill>
                  <a:srgbClr val="F05033"/>
                </a:solidFill>
                <a:latin typeface="Raleway SemiBold" panose="020B0503030101060003" pitchFamily="34" charset="77"/>
              </a:rPr>
              <a:t>Global childhood </a:t>
            </a:r>
            <a:r>
              <a:rPr lang="en-US" sz="4000" b="1" dirty="0" err="1">
                <a:solidFill>
                  <a:srgbClr val="F05033"/>
                </a:solidFill>
                <a:latin typeface="Raleway SemiBold" panose="020B0503030101060003" pitchFamily="34" charset="77"/>
              </a:rPr>
              <a:t>immunisation</a:t>
            </a:r>
            <a:r>
              <a:rPr lang="en-US" sz="4000" b="1" dirty="0">
                <a:solidFill>
                  <a:srgbClr val="F05033"/>
                </a:solidFill>
                <a:latin typeface="Raleway SemiBold" panose="020B0503030101060003" pitchFamily="34" charset="77"/>
              </a:rPr>
              <a:t> coverage since 2000 (WHO)</a:t>
            </a:r>
          </a:p>
        </p:txBody>
      </p:sp>
      <p:graphicFrame>
        <p:nvGraphicFramePr>
          <p:cNvPr id="4" name="Chart 3">
            <a:extLst>
              <a:ext uri="{FF2B5EF4-FFF2-40B4-BE49-F238E27FC236}">
                <a16:creationId xmlns:a16="http://schemas.microsoft.com/office/drawing/2014/main" id="{1D2C39C7-29DA-E418-9855-52269DBD7E8D}"/>
              </a:ext>
            </a:extLst>
          </p:cNvPr>
          <p:cNvGraphicFramePr>
            <a:graphicFrameLocks noChangeAspect="1"/>
          </p:cNvGraphicFramePr>
          <p:nvPr>
            <p:extLst>
              <p:ext uri="{D42A27DB-BD31-4B8C-83A1-F6EECF244321}">
                <p14:modId xmlns:p14="http://schemas.microsoft.com/office/powerpoint/2010/main" val="676922712"/>
              </p:ext>
            </p:extLst>
          </p:nvPr>
        </p:nvGraphicFramePr>
        <p:xfrm>
          <a:off x="838201" y="1930084"/>
          <a:ext cx="10515600" cy="38519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3155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2. Archery</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200" y="2056189"/>
            <a:ext cx="10515600" cy="3851506"/>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archery in our Olympics?</a:t>
            </a:r>
          </a:p>
          <a:p>
            <a:pPr marL="0" indent="0">
              <a:lnSpc>
                <a:spcPct val="100000"/>
              </a:lnSpc>
              <a:spcBef>
                <a:spcPts val="0"/>
              </a:spcBef>
              <a:spcAft>
                <a:spcPts val="1200"/>
              </a:spcAft>
              <a:buNone/>
            </a:pPr>
            <a:r>
              <a:rPr lang="en-GB" sz="2400" dirty="0">
                <a:latin typeface="Raleway" pitchFamily="2" charset="0"/>
              </a:rPr>
              <a:t>Archery explores </a:t>
            </a:r>
            <a:r>
              <a:rPr lang="en-US" sz="2400" dirty="0">
                <a:latin typeface="Raleway" pitchFamily="2" charset="0"/>
              </a:rPr>
              <a:t>which regions come closest to meeting the WHO immunisation coverage targets for measles in children (95%) and flu in older people (75%).</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South Korea is the most successful country in archery at the real Olympics, winning 27 gold medals – almost twice as many as the US, in 2</a:t>
            </a:r>
            <a:r>
              <a:rPr lang="en-GB" sz="2400" baseline="30000" dirty="0">
                <a:solidFill>
                  <a:srgbClr val="165497"/>
                </a:solidFill>
                <a:latin typeface="Raleway" pitchFamily="2" charset="0"/>
              </a:rPr>
              <a:t>nd</a:t>
            </a:r>
            <a:r>
              <a:rPr lang="en-GB" sz="2400" dirty="0">
                <a:solidFill>
                  <a:srgbClr val="165497"/>
                </a:solidFill>
                <a:latin typeface="Raleway" pitchFamily="2" charset="0"/>
              </a:rPr>
              <a:t> place with 14.</a:t>
            </a:r>
          </a:p>
        </p:txBody>
      </p:sp>
      <p:pic>
        <p:nvPicPr>
          <p:cNvPr id="4" name="Picture 3">
            <a:extLst>
              <a:ext uri="{FF2B5EF4-FFF2-40B4-BE49-F238E27FC236}">
                <a16:creationId xmlns:a16="http://schemas.microsoft.com/office/drawing/2014/main" id="{AF51738B-87FF-75A4-1CAF-2C9EDED2440B}"/>
              </a:ext>
            </a:extLst>
          </p:cNvPr>
          <p:cNvPicPr>
            <a:picLocks noChangeAspect="1"/>
          </p:cNvPicPr>
          <p:nvPr/>
        </p:nvPicPr>
        <p:blipFill>
          <a:blip r:embed="rId6"/>
          <a:stretch>
            <a:fillRect/>
          </a:stretch>
        </p:blipFill>
        <p:spPr>
          <a:xfrm>
            <a:off x="10334656" y="220942"/>
            <a:ext cx="1115624" cy="1260000"/>
          </a:xfrm>
          <a:prstGeom prst="rect">
            <a:avLst/>
          </a:prstGeom>
        </p:spPr>
      </p:pic>
    </p:spTree>
    <p:extLst>
      <p:ext uri="{BB962C8B-B14F-4D97-AF65-F5344CB8AC3E}">
        <p14:creationId xmlns:p14="http://schemas.microsoft.com/office/powerpoint/2010/main" val="14697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Archery?</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5" y="1780493"/>
            <a:ext cx="10515600" cy="3997407"/>
          </a:xfrm>
        </p:spPr>
        <p:txBody>
          <a:bodyPr>
            <a:noAutofit/>
          </a:bodyPr>
          <a:lstStyle/>
          <a:p>
            <a:pPr marL="0" indent="0">
              <a:lnSpc>
                <a:spcPct val="100000"/>
              </a:lnSpc>
              <a:spcBef>
                <a:spcPts val="0"/>
              </a:spcBef>
              <a:spcAft>
                <a:spcPts val="1000"/>
              </a:spcAft>
              <a:buNone/>
            </a:pPr>
            <a:r>
              <a:rPr lang="en-US" sz="2400" dirty="0">
                <a:latin typeface="Raleway" pitchFamily="2" charset="0"/>
              </a:rPr>
              <a:t>Our archery data is based on figures from </a:t>
            </a:r>
            <a:r>
              <a:rPr lang="en-GB" sz="2400" dirty="0">
                <a:latin typeface="Raleway" pitchFamily="2" charset="0"/>
              </a:rPr>
              <a:t>the </a:t>
            </a:r>
            <a:r>
              <a:rPr lang="en-GB" sz="2400" dirty="0">
                <a:latin typeface="Raleway" pitchFamily="2" charset="0"/>
                <a:hlinkClick r:id="rId6"/>
              </a:rPr>
              <a:t>WHO Immunization Data Portal</a:t>
            </a:r>
            <a:r>
              <a:rPr lang="en-GB" sz="2400" dirty="0">
                <a:latin typeface="Raleway" pitchFamily="2" charset="0"/>
              </a:rPr>
              <a:t> and the </a:t>
            </a:r>
            <a:r>
              <a:rPr lang="en-GB" sz="2400" dirty="0">
                <a:latin typeface="Raleway" pitchFamily="2" charset="0"/>
                <a:hlinkClick r:id="rId7"/>
              </a:rPr>
              <a:t>OECD Health at a Glance 2023</a:t>
            </a:r>
            <a:r>
              <a:rPr lang="en-GB" sz="2400" dirty="0">
                <a:latin typeface="Raleway" pitchFamily="2" charset="0"/>
              </a:rPr>
              <a:t> report. We calculated an average using:</a:t>
            </a:r>
          </a:p>
          <a:p>
            <a:pPr>
              <a:lnSpc>
                <a:spcPct val="100000"/>
              </a:lnSpc>
              <a:spcBef>
                <a:spcPts val="0"/>
              </a:spcBef>
              <a:spcAft>
                <a:spcPts val="1000"/>
              </a:spcAft>
            </a:pPr>
            <a:r>
              <a:rPr lang="en-US" sz="2400" dirty="0">
                <a:latin typeface="Raleway" pitchFamily="2" charset="0"/>
              </a:rPr>
              <a:t>WHO/UNICEF Estimates of National Immunization Coverage</a:t>
            </a:r>
            <a:r>
              <a:rPr lang="en-GB" sz="2400" dirty="0">
                <a:latin typeface="Raleway" pitchFamily="2" charset="0"/>
              </a:rPr>
              <a:t> figures for 2</a:t>
            </a:r>
            <a:r>
              <a:rPr lang="en-GB" sz="2400" baseline="30000" dirty="0">
                <a:latin typeface="Raleway" pitchFamily="2" charset="0"/>
              </a:rPr>
              <a:t>nd</a:t>
            </a:r>
            <a:r>
              <a:rPr lang="en-GB" sz="2400" dirty="0">
                <a:latin typeface="Raleway" pitchFamily="2" charset="0"/>
              </a:rPr>
              <a:t> dose of measles-containing vaccine (WHO, 2022)</a:t>
            </a:r>
          </a:p>
          <a:p>
            <a:pPr>
              <a:lnSpc>
                <a:spcPct val="100000"/>
              </a:lnSpc>
              <a:spcBef>
                <a:spcPts val="0"/>
              </a:spcBef>
              <a:spcAft>
                <a:spcPts val="1000"/>
              </a:spcAft>
            </a:pPr>
            <a:r>
              <a:rPr lang="en-US" sz="2400" dirty="0">
                <a:latin typeface="Raleway" pitchFamily="2" charset="0"/>
              </a:rPr>
              <a:t>The percentage of people aged 65 and over vaccinated for flu in 2021 (OECD Health Statistics 2023)</a:t>
            </a:r>
          </a:p>
          <a:p>
            <a:pPr marL="0" indent="0">
              <a:lnSpc>
                <a:spcPct val="100000"/>
              </a:lnSpc>
              <a:spcBef>
                <a:spcPts val="0"/>
              </a:spcBef>
              <a:spcAft>
                <a:spcPts val="1000"/>
              </a:spcAft>
              <a:buNone/>
            </a:pPr>
            <a:r>
              <a:rPr lang="en-US" sz="2400" dirty="0">
                <a:latin typeface="Raleway" pitchFamily="2" charset="0"/>
              </a:rPr>
              <a:t>Criteria for a medal position included meeting the target for either measles (95%) </a:t>
            </a:r>
            <a:r>
              <a:rPr lang="en-US" sz="2400" b="1" dirty="0">
                <a:latin typeface="Raleway" pitchFamily="2" charset="0"/>
              </a:rPr>
              <a:t>or</a:t>
            </a:r>
            <a:r>
              <a:rPr lang="en-US" sz="2400" dirty="0">
                <a:latin typeface="Raleway" pitchFamily="2" charset="0"/>
              </a:rPr>
              <a:t> flu (75%).</a:t>
            </a:r>
            <a:endParaRPr lang="en-GB" sz="2400" dirty="0">
              <a:latin typeface="Raleway" pitchFamily="2" charset="0"/>
            </a:endParaRPr>
          </a:p>
          <a:p>
            <a:endParaRPr lang="en-GB" dirty="0">
              <a:latin typeface="Raleway" pitchFamily="2" charset="0"/>
            </a:endParaRPr>
          </a:p>
        </p:txBody>
      </p:sp>
    </p:spTree>
    <p:extLst>
      <p:ext uri="{BB962C8B-B14F-4D97-AF65-F5344CB8AC3E}">
        <p14:creationId xmlns:p14="http://schemas.microsoft.com/office/powerpoint/2010/main" val="323037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a:blip r:embed="rId3"/>
          <a:stretch>
            <a:fillRect/>
          </a:stretch>
        </p:blipFill>
        <p:spPr>
          <a:xfrm>
            <a:off x="7891218" y="3304113"/>
            <a:ext cx="3763192" cy="1763996"/>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04648"/>
            <a:ext cx="10515600" cy="1325563"/>
          </a:xfrm>
        </p:spPr>
        <p:txBody>
          <a:bodyPr>
            <a:normAutofit/>
          </a:bodyPr>
          <a:lstStyle/>
          <a:p>
            <a:r>
              <a:rPr lang="en-US" sz="4000" b="1" dirty="0">
                <a:solidFill>
                  <a:srgbClr val="F05033"/>
                </a:solidFill>
                <a:latin typeface="Raleway SemiBold" panose="020B0503030101060003" pitchFamily="34" charset="77"/>
              </a:rPr>
              <a:t>Who wins gold in Archery?</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98676" y="1656291"/>
            <a:ext cx="5802086" cy="4271146"/>
          </a:xfrm>
        </p:spPr>
        <p:txBody>
          <a:bodyPr>
            <a:noAutofit/>
          </a:bodyPr>
          <a:lstStyle/>
          <a:p>
            <a:pPr marL="0" indent="0">
              <a:lnSpc>
                <a:spcPct val="100000"/>
              </a:lnSpc>
              <a:spcBef>
                <a:spcPts val="0"/>
              </a:spcBef>
              <a:spcAft>
                <a:spcPts val="600"/>
              </a:spcAft>
              <a:buNone/>
            </a:pPr>
            <a:r>
              <a:rPr lang="en-GB" sz="2400" b="1" dirty="0">
                <a:latin typeface="Raleway" pitchFamily="2" charset="0"/>
              </a:rPr>
              <a:t>And the winner is…</a:t>
            </a:r>
          </a:p>
          <a:p>
            <a:pPr marL="0" indent="0">
              <a:lnSpc>
                <a:spcPct val="100000"/>
              </a:lnSpc>
              <a:spcBef>
                <a:spcPts val="0"/>
              </a:spcBef>
              <a:spcAft>
                <a:spcPts val="600"/>
              </a:spcAft>
              <a:buNone/>
            </a:pPr>
            <a:endParaRPr lang="en-GB" sz="1200" b="1" dirty="0">
              <a:latin typeface="Raleway" pitchFamily="2" charset="0"/>
            </a:endParaRPr>
          </a:p>
          <a:p>
            <a:pPr marL="0" indent="0">
              <a:lnSpc>
                <a:spcPct val="100000"/>
              </a:lnSpc>
              <a:spcBef>
                <a:spcPts val="0"/>
              </a:spcBef>
              <a:spcAft>
                <a:spcPts val="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South Korea – 87.6%</a:t>
            </a:r>
          </a:p>
          <a:p>
            <a:pPr marL="0" indent="0">
              <a:lnSpc>
                <a:spcPct val="100000"/>
              </a:lnSpc>
              <a:spcBef>
                <a:spcPts val="0"/>
              </a:spcBef>
              <a:spcAft>
                <a:spcPts val="1200"/>
              </a:spcAft>
              <a:buNone/>
            </a:pPr>
            <a:r>
              <a:rPr lang="en-GB" sz="1800" b="1" dirty="0">
                <a:latin typeface="Raleway" pitchFamily="2" charset="0"/>
              </a:rPr>
              <a:t>95.0% measles / 80.1% flu</a:t>
            </a:r>
          </a:p>
          <a:p>
            <a:pPr marL="0" indent="0">
              <a:lnSpc>
                <a:spcPct val="100000"/>
              </a:lnSpc>
              <a:spcBef>
                <a:spcPts val="0"/>
              </a:spcBef>
              <a:spcAft>
                <a:spcPts val="600"/>
              </a:spcAft>
              <a:buNone/>
            </a:pPr>
            <a:endParaRPr lang="en-GB" sz="300" b="1" dirty="0">
              <a:latin typeface="Raleway" pitchFamily="2" charset="0"/>
            </a:endParaRPr>
          </a:p>
          <a:p>
            <a:pPr marL="0" indent="0">
              <a:lnSpc>
                <a:spcPct val="100000"/>
              </a:lnSpc>
              <a:spcBef>
                <a:spcPts val="0"/>
              </a:spcBef>
              <a:spcAft>
                <a:spcPts val="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Denmark – 84.5%</a:t>
            </a:r>
          </a:p>
          <a:p>
            <a:pPr marL="0" indent="0">
              <a:lnSpc>
                <a:spcPct val="100000"/>
              </a:lnSpc>
              <a:spcBef>
                <a:spcPts val="0"/>
              </a:spcBef>
              <a:spcAft>
                <a:spcPts val="1200"/>
              </a:spcAft>
              <a:buNone/>
            </a:pPr>
            <a:r>
              <a:rPr lang="en-GB" sz="1800" b="1" dirty="0">
                <a:latin typeface="Raleway" pitchFamily="2" charset="0"/>
              </a:rPr>
              <a:t>94.0% measles / 75.0% flu</a:t>
            </a:r>
          </a:p>
          <a:p>
            <a:pPr marL="0" indent="0">
              <a:lnSpc>
                <a:spcPct val="100000"/>
              </a:lnSpc>
              <a:spcBef>
                <a:spcPts val="0"/>
              </a:spcBef>
              <a:spcAft>
                <a:spcPts val="600"/>
              </a:spcAft>
              <a:buNone/>
            </a:pPr>
            <a:endParaRPr lang="en-GB" sz="300" b="1" dirty="0">
              <a:latin typeface="Raleway" pitchFamily="2" charset="0"/>
            </a:endParaRPr>
          </a:p>
          <a:p>
            <a:pPr marL="0" indent="0">
              <a:lnSpc>
                <a:spcPct val="100000"/>
              </a:lnSpc>
              <a:spcBef>
                <a:spcPts val="0"/>
              </a:spcBef>
              <a:spcAft>
                <a:spcPts val="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United Kingdom – 84.0%</a:t>
            </a:r>
          </a:p>
          <a:p>
            <a:pPr marL="0" indent="0">
              <a:lnSpc>
                <a:spcPct val="100000"/>
              </a:lnSpc>
              <a:spcBef>
                <a:spcPts val="0"/>
              </a:spcBef>
              <a:spcAft>
                <a:spcPts val="600"/>
              </a:spcAft>
              <a:buNone/>
            </a:pPr>
            <a:r>
              <a:rPr lang="en-GB" sz="1800" b="1" dirty="0">
                <a:latin typeface="Raleway" pitchFamily="2" charset="0"/>
              </a:rPr>
              <a:t>87.0% measles / 80.9% flu</a:t>
            </a:r>
          </a:p>
          <a:p>
            <a:pPr marL="0" indent="0">
              <a:buNone/>
            </a:pPr>
            <a:endParaRPr lang="en-GB" dirty="0">
              <a:latin typeface="Raleway" pitchFamily="2" charset="0"/>
            </a:endParaRPr>
          </a:p>
          <a:p>
            <a:pPr marL="0" indent="0">
              <a:buNone/>
            </a:pPr>
            <a:endParaRPr lang="en-GB" dirty="0">
              <a:latin typeface="Raleway" pitchFamily="2" charset="0"/>
            </a:endParaRPr>
          </a:p>
        </p:txBody>
      </p:sp>
      <p:pic>
        <p:nvPicPr>
          <p:cNvPr id="9" name="Picture 8" descr="A flag with a red circle and black rectangles&#10;&#10;Description automatically generated">
            <a:extLst>
              <a:ext uri="{FF2B5EF4-FFF2-40B4-BE49-F238E27FC236}">
                <a16:creationId xmlns:a16="http://schemas.microsoft.com/office/drawing/2014/main" id="{424CD7DB-5DF7-1DB2-2039-BB0F766A186B}"/>
              </a:ext>
            </a:extLst>
          </p:cNvPr>
          <p:cNvPicPr>
            <a:picLocks/>
          </p:cNvPicPr>
          <p:nvPr/>
        </p:nvPicPr>
        <p:blipFill>
          <a:blip r:embed="rId7">
            <a:extLst>
              <a:ext uri="{837473B0-CC2E-450A-ABE3-18F120FF3D39}">
                <a1611:picAttrSrcUrl xmlns:a1611="http://schemas.microsoft.com/office/drawing/2016/11/main" r:id="rId8"/>
              </a:ext>
            </a:extLst>
          </a:blip>
          <a:stretch>
            <a:fillRect/>
          </a:stretch>
        </p:blipFill>
        <p:spPr>
          <a:xfrm>
            <a:off x="9254743" y="2475294"/>
            <a:ext cx="1080800" cy="684671"/>
          </a:xfrm>
          <a:prstGeom prst="rect">
            <a:avLst/>
          </a:prstGeom>
          <a:ln>
            <a:solidFill>
              <a:schemeClr val="bg1">
                <a:lumMod val="85000"/>
              </a:schemeClr>
            </a:solidFill>
          </a:ln>
        </p:spPr>
      </p:pic>
      <p:pic>
        <p:nvPicPr>
          <p:cNvPr id="1026" name="Picture 2" descr="Flag of Denmark">
            <a:extLst>
              <a:ext uri="{FF2B5EF4-FFF2-40B4-BE49-F238E27FC236}">
                <a16:creationId xmlns:a16="http://schemas.microsoft.com/office/drawing/2014/main" id="{163E1394-76CB-B66E-D858-DB711470C6C9}"/>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9907" y="3154121"/>
            <a:ext cx="1079998" cy="683987"/>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71D986A6-C73D-75D9-00E0-323FF1A216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4286" y="3285637"/>
            <a:ext cx="1079999"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124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159510"/>
            <a:ext cx="10515600" cy="1325563"/>
          </a:xfrm>
        </p:spPr>
        <p:txBody>
          <a:bodyPr>
            <a:normAutofit/>
          </a:bodyPr>
          <a:lstStyle/>
          <a:p>
            <a:r>
              <a:rPr lang="en-US" sz="4000" b="1" dirty="0">
                <a:solidFill>
                  <a:srgbClr val="F05033"/>
                </a:solidFill>
                <a:latin typeface="Raleway SemiBold" panose="020B0503030101060003" pitchFamily="34" charset="77"/>
              </a:rPr>
              <a:t>Archery top 10</a:t>
            </a:r>
          </a:p>
        </p:txBody>
      </p:sp>
      <p:graphicFrame>
        <p:nvGraphicFramePr>
          <p:cNvPr id="9" name="Table 8">
            <a:extLst>
              <a:ext uri="{FF2B5EF4-FFF2-40B4-BE49-F238E27FC236}">
                <a16:creationId xmlns:a16="http://schemas.microsoft.com/office/drawing/2014/main" id="{5E5BA61A-9A6E-926A-2D85-DCDEB6A48B78}"/>
              </a:ext>
            </a:extLst>
          </p:cNvPr>
          <p:cNvGraphicFramePr>
            <a:graphicFrameLocks noGrp="1"/>
          </p:cNvGraphicFramePr>
          <p:nvPr>
            <p:extLst>
              <p:ext uri="{D42A27DB-BD31-4B8C-83A1-F6EECF244321}">
                <p14:modId xmlns:p14="http://schemas.microsoft.com/office/powerpoint/2010/main" val="1358718982"/>
              </p:ext>
            </p:extLst>
          </p:nvPr>
        </p:nvGraphicFramePr>
        <p:xfrm>
          <a:off x="959144" y="1424598"/>
          <a:ext cx="10515598" cy="3869811"/>
        </p:xfrm>
        <a:graphic>
          <a:graphicData uri="http://schemas.openxmlformats.org/drawingml/2006/table">
            <a:tbl>
              <a:tblPr/>
              <a:tblGrid>
                <a:gridCol w="959447">
                  <a:extLst>
                    <a:ext uri="{9D8B030D-6E8A-4147-A177-3AD203B41FA5}">
                      <a16:colId xmlns:a16="http://schemas.microsoft.com/office/drawing/2014/main" val="3727447577"/>
                    </a:ext>
                  </a:extLst>
                </a:gridCol>
                <a:gridCol w="1701374">
                  <a:extLst>
                    <a:ext uri="{9D8B030D-6E8A-4147-A177-3AD203B41FA5}">
                      <a16:colId xmlns:a16="http://schemas.microsoft.com/office/drawing/2014/main" val="2877518799"/>
                    </a:ext>
                  </a:extLst>
                </a:gridCol>
                <a:gridCol w="2307912">
                  <a:extLst>
                    <a:ext uri="{9D8B030D-6E8A-4147-A177-3AD203B41FA5}">
                      <a16:colId xmlns:a16="http://schemas.microsoft.com/office/drawing/2014/main" val="446739376"/>
                    </a:ext>
                  </a:extLst>
                </a:gridCol>
                <a:gridCol w="2404476">
                  <a:extLst>
                    <a:ext uri="{9D8B030D-6E8A-4147-A177-3AD203B41FA5}">
                      <a16:colId xmlns:a16="http://schemas.microsoft.com/office/drawing/2014/main" val="641940804"/>
                    </a:ext>
                  </a:extLst>
                </a:gridCol>
                <a:gridCol w="3142389">
                  <a:extLst>
                    <a:ext uri="{9D8B030D-6E8A-4147-A177-3AD203B41FA5}">
                      <a16:colId xmlns:a16="http://schemas.microsoft.com/office/drawing/2014/main" val="3971087526"/>
                    </a:ext>
                  </a:extLst>
                </a:gridCol>
              </a:tblGrid>
              <a:tr h="351801">
                <a:tc>
                  <a:txBody>
                    <a:bodyPr/>
                    <a:lstStyle/>
                    <a:p>
                      <a:pPr algn="ctr" fontAlgn="b"/>
                      <a:r>
                        <a:rPr lang="en-GB" sz="14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Raleway" pitchFamily="2" charset="0"/>
                        </a:rPr>
                        <a:t>Flu coverage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Measles coverage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Raleway" pitchFamily="2" charset="0"/>
                        </a:rPr>
                        <a:t>Average: measles &amp; flu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183756"/>
                  </a:ext>
                </a:extLst>
              </a:tr>
              <a:tr h="351801">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South Korea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highlight>
                            <a:srgbClr val="FFC000"/>
                          </a:highlight>
                          <a:latin typeface="Raleway" pitchFamily="2" charset="0"/>
                        </a:rPr>
                        <a:t>80.1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highlight>
                            <a:srgbClr val="FFC000"/>
                          </a:highlight>
                          <a:latin typeface="Raleway" pitchFamily="2" charset="0"/>
                        </a:rPr>
                        <a:t>95.0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87.6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00943"/>
                  </a:ext>
                </a:extLst>
              </a:tr>
              <a:tr h="351801">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Denmark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1" i="0" u="none" strike="noStrike">
                          <a:solidFill>
                            <a:srgbClr val="000000"/>
                          </a:solidFill>
                          <a:effectLst/>
                          <a:highlight>
                            <a:srgbClr val="D9D9D9"/>
                          </a:highlight>
                          <a:latin typeface="Raleway" pitchFamily="2" charset="0"/>
                        </a:rPr>
                        <a:t>75.0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94.0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84.5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19399170"/>
                  </a:ext>
                </a:extLst>
              </a:tr>
              <a:tr h="351801">
                <a:tc>
                  <a:txBody>
                    <a:bodyPr/>
                    <a:lstStyle/>
                    <a:p>
                      <a:pPr algn="ctr" fontAlgn="b"/>
                      <a:r>
                        <a:rPr lang="en-GB" sz="14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UK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1" i="0" u="none" strike="noStrike">
                          <a:solidFill>
                            <a:srgbClr val="000000"/>
                          </a:solidFill>
                          <a:effectLst/>
                          <a:highlight>
                            <a:srgbClr val="996633"/>
                          </a:highlight>
                          <a:latin typeface="Raleway" pitchFamily="2" charset="0"/>
                        </a:rPr>
                        <a:t>80.9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87.0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286648334"/>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USA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95.0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304205"/>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Ireland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75.4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50193443"/>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Portugal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96.0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48324987"/>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Japan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95.0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2473005"/>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Spain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4548593"/>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Norway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79.8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98306539"/>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Netherlands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72.6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78.8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60851197"/>
                  </a:ext>
                </a:extLst>
              </a:tr>
            </a:tbl>
          </a:graphicData>
        </a:graphic>
      </p:graphicFrame>
      <p:sp>
        <p:nvSpPr>
          <p:cNvPr id="10" name="TextBox 9">
            <a:extLst>
              <a:ext uri="{FF2B5EF4-FFF2-40B4-BE49-F238E27FC236}">
                <a16:creationId xmlns:a16="http://schemas.microsoft.com/office/drawing/2014/main" id="{FF6A242A-B9E5-D67A-8169-486E109C382E}"/>
              </a:ext>
            </a:extLst>
          </p:cNvPr>
          <p:cNvSpPr txBox="1"/>
          <p:nvPr/>
        </p:nvSpPr>
        <p:spPr>
          <a:xfrm>
            <a:off x="5750624" y="5388976"/>
            <a:ext cx="5772503" cy="307777"/>
          </a:xfrm>
          <a:prstGeom prst="rect">
            <a:avLst/>
          </a:prstGeom>
          <a:noFill/>
        </p:spPr>
        <p:txBody>
          <a:bodyPr wrap="square" rtlCol="0">
            <a:spAutoFit/>
          </a:bodyPr>
          <a:lstStyle/>
          <a:p>
            <a:pPr algn="r"/>
            <a:r>
              <a:rPr lang="en-GB" sz="1400" b="1" i="1" dirty="0">
                <a:latin typeface="Raleway" pitchFamily="2" charset="0"/>
              </a:rPr>
              <a:t>Bold</a:t>
            </a:r>
            <a:r>
              <a:rPr lang="en-GB" sz="1400" i="1" dirty="0">
                <a:latin typeface="Raleway" pitchFamily="2" charset="0"/>
              </a:rPr>
              <a:t> figures indicate that the WHO immunisation target was met.</a:t>
            </a:r>
          </a:p>
        </p:txBody>
      </p:sp>
    </p:spTree>
    <p:extLst>
      <p:ext uri="{BB962C8B-B14F-4D97-AF65-F5344CB8AC3E}">
        <p14:creationId xmlns:p14="http://schemas.microsoft.com/office/powerpoint/2010/main" val="24682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ing-for-gold-background-thinn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765627" y="498174"/>
            <a:ext cx="10712752" cy="1325563"/>
          </a:xfrm>
        </p:spPr>
        <p:txBody>
          <a:bodyPr>
            <a:normAutofit/>
          </a:bodyPr>
          <a:lstStyle/>
          <a:p>
            <a:r>
              <a:rPr lang="en-US" sz="4000" b="1" dirty="0">
                <a:solidFill>
                  <a:srgbClr val="F05033"/>
                </a:solidFill>
                <a:latin typeface="Raleway SemiBold" panose="020B0503030101060003" pitchFamily="34" charset="77"/>
              </a:rPr>
              <a:t>Acknowledgements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46664" y="2491240"/>
            <a:ext cx="10631715" cy="2927426"/>
          </a:xfrm>
        </p:spPr>
        <p:txBody>
          <a:bodyPr>
            <a:noAutofit/>
          </a:bodyPr>
          <a:lstStyle/>
          <a:p>
            <a:pPr marL="0" indent="0">
              <a:lnSpc>
                <a:spcPct val="100000"/>
              </a:lnSpc>
              <a:spcBef>
                <a:spcPts val="0"/>
              </a:spcBef>
              <a:spcAft>
                <a:spcPts val="1200"/>
              </a:spcAft>
              <a:buNone/>
            </a:pPr>
            <a:r>
              <a:rPr lang="en-US" sz="2400" b="1" dirty="0">
                <a:latin typeface="Raleway" pitchFamily="2" charset="0"/>
              </a:rPr>
              <a:t>This project has been financially supported by Sanofi.</a:t>
            </a:r>
            <a:endParaRPr lang="en-GB" b="1" dirty="0">
              <a:latin typeface="Raleway" pitchFamily="2" charset="0"/>
            </a:endParaRP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8" name="Picture 17"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9" name="Picture 18"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064911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70" y="1861908"/>
            <a:ext cx="10727352" cy="3996327"/>
          </a:xfrm>
        </p:spPr>
        <p:txBody>
          <a:bodyPr>
            <a:noAutofit/>
          </a:bodyPr>
          <a:lstStyle/>
          <a:p>
            <a:pPr marL="0" indent="0">
              <a:lnSpc>
                <a:spcPct val="100000"/>
              </a:lnSpc>
              <a:spcBef>
                <a:spcPts val="0"/>
              </a:spcBef>
              <a:spcAft>
                <a:spcPts val="600"/>
              </a:spcAft>
              <a:buNone/>
            </a:pPr>
            <a:r>
              <a:rPr lang="en-GB" sz="2400" dirty="0">
                <a:latin typeface="Raleway" pitchFamily="2" charset="0"/>
              </a:rPr>
              <a:t>South Korea wins our archery gold – and it’s also the most successful country in this sport at the Summer Olympics. </a:t>
            </a:r>
          </a:p>
          <a:p>
            <a:pPr marL="0" indent="0">
              <a:lnSpc>
                <a:spcPct val="100000"/>
              </a:lnSpc>
              <a:spcBef>
                <a:spcPts val="0"/>
              </a:spcBef>
              <a:spcAft>
                <a:spcPts val="600"/>
              </a:spcAft>
              <a:buNone/>
            </a:pPr>
            <a:r>
              <a:rPr lang="en-GB" sz="2400" dirty="0">
                <a:latin typeface="Raleway" pitchFamily="2" charset="0"/>
              </a:rPr>
              <a:t>South Korea has competed at 18 Summer Olympics, winning 288 medals. In addition to archery, it’s been most successful at taekwondo – a Korean sport.</a:t>
            </a:r>
          </a:p>
          <a:p>
            <a:pPr marL="0" indent="0">
              <a:lnSpc>
                <a:spcPct val="100000"/>
              </a:lnSpc>
              <a:spcBef>
                <a:spcPts val="0"/>
              </a:spcBef>
              <a:spcAft>
                <a:spcPts val="600"/>
              </a:spcAft>
              <a:buNone/>
            </a:pPr>
            <a:r>
              <a:rPr lang="en-GB" sz="2400" dirty="0">
                <a:latin typeface="Raleway" pitchFamily="2" charset="0"/>
              </a:rPr>
              <a:t>With 52 million people, South Korea has a rapidly ageing population – </a:t>
            </a:r>
            <a:r>
              <a:rPr lang="en-GB" sz="2400" dirty="0">
                <a:latin typeface="Raleway" pitchFamily="2" charset="0"/>
                <a:hlinkClick r:id="rId7"/>
              </a:rPr>
              <a:t>40% will be aged 65 or over by 2050 (currently 17%)</a:t>
            </a:r>
            <a:r>
              <a:rPr lang="en-GB" sz="2400" dirty="0">
                <a:latin typeface="Raleway" pitchFamily="2" charset="0"/>
              </a:rPr>
              <a:t>.  Fortunately, it has one of the OECD’s highest flu vaccination coverage rates for people aged over 65.</a:t>
            </a:r>
          </a:p>
          <a:p>
            <a:pPr marL="0" indent="0">
              <a:lnSpc>
                <a:spcPct val="100000"/>
              </a:lnSpc>
              <a:spcBef>
                <a:spcPts val="0"/>
              </a:spcBef>
              <a:spcAft>
                <a:spcPts val="600"/>
              </a:spcAft>
              <a:buNone/>
            </a:pP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80460"/>
            <a:ext cx="10515600" cy="1325563"/>
          </a:xfrm>
        </p:spPr>
        <p:txBody>
          <a:bodyPr>
            <a:normAutofit/>
          </a:bodyPr>
          <a:lstStyle/>
          <a:p>
            <a:r>
              <a:rPr lang="en-US" sz="4000" b="1" dirty="0">
                <a:solidFill>
                  <a:srgbClr val="F05033"/>
                </a:solidFill>
                <a:latin typeface="Raleway SemiBold" panose="020B0503030101060003" pitchFamily="34" charset="77"/>
              </a:rPr>
              <a:t>Our archery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South Korea</a:t>
            </a:r>
          </a:p>
        </p:txBody>
      </p:sp>
      <p:pic>
        <p:nvPicPr>
          <p:cNvPr id="12" name="Picture 11" descr="A flag with a red circle and black rectangles&#10;&#10;Description automatically generated">
            <a:extLst>
              <a:ext uri="{FF2B5EF4-FFF2-40B4-BE49-F238E27FC236}">
                <a16:creationId xmlns:a16="http://schemas.microsoft.com/office/drawing/2014/main" id="{62E98B77-A8BB-F9C7-6115-C59CFD014C1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288388" y="427252"/>
            <a:ext cx="1349734" cy="899999"/>
          </a:xfrm>
          <a:prstGeom prst="rect">
            <a:avLst/>
          </a:prstGeom>
          <a:ln>
            <a:solidFill>
              <a:schemeClr val="bg1">
                <a:lumMod val="85000"/>
              </a:schemeClr>
            </a:solidFill>
          </a:ln>
        </p:spPr>
      </p:pic>
    </p:spTree>
    <p:extLst>
      <p:ext uri="{BB962C8B-B14F-4D97-AF65-F5344CB8AC3E}">
        <p14:creationId xmlns:p14="http://schemas.microsoft.com/office/powerpoint/2010/main" val="207913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5" y="2007053"/>
            <a:ext cx="10757506" cy="3387426"/>
          </a:xfrm>
        </p:spPr>
        <p:txBody>
          <a:bodyPr>
            <a:noAutofit/>
          </a:bodyPr>
          <a:lstStyle/>
          <a:p>
            <a:pPr marL="0" indent="0">
              <a:lnSpc>
                <a:spcPct val="100000"/>
              </a:lnSpc>
              <a:spcBef>
                <a:spcPts val="0"/>
              </a:spcBef>
              <a:spcAft>
                <a:spcPts val="1000"/>
              </a:spcAft>
              <a:buNone/>
            </a:pPr>
            <a:r>
              <a:rPr lang="en-GB" sz="2400" dirty="0">
                <a:latin typeface="Raleway" pitchFamily="2" charset="0"/>
              </a:rPr>
              <a:t>Denmark is one of the highest performing countries on the Index (9</a:t>
            </a:r>
            <a:r>
              <a:rPr lang="en-GB" sz="2400" baseline="30000" dirty="0">
                <a:latin typeface="Raleway" pitchFamily="2" charset="0"/>
              </a:rPr>
              <a:t>th</a:t>
            </a:r>
            <a:r>
              <a:rPr lang="en-GB" sz="2400" dirty="0">
                <a:latin typeface="Raleway" pitchFamily="2" charset="0"/>
              </a:rPr>
              <a:t>). It has a population of 6 million – and its people are some of the happiest in the world (3</a:t>
            </a:r>
            <a:r>
              <a:rPr lang="en-GB" sz="2400" baseline="30000" dirty="0">
                <a:latin typeface="Raleway" pitchFamily="2" charset="0"/>
              </a:rPr>
              <a:t>rd</a:t>
            </a:r>
            <a:r>
              <a:rPr lang="en-GB" sz="2400" dirty="0">
                <a:latin typeface="Raleway" pitchFamily="2" charset="0"/>
              </a:rPr>
              <a:t> on the Index).</a:t>
            </a:r>
          </a:p>
          <a:p>
            <a:pPr marL="0" indent="0">
              <a:lnSpc>
                <a:spcPct val="100000"/>
              </a:lnSpc>
              <a:spcBef>
                <a:spcPts val="0"/>
              </a:spcBef>
              <a:spcAft>
                <a:spcPts val="1000"/>
              </a:spcAft>
              <a:buNone/>
            </a:pPr>
            <a:r>
              <a:rPr lang="en-GB" sz="2400" dirty="0">
                <a:latin typeface="Raleway" pitchFamily="2" charset="0"/>
              </a:rPr>
              <a:t>Denmark has participated in all but one of the Summer Olympics, winning a total of 205 medals. It’s been most successful at sailing.</a:t>
            </a:r>
          </a:p>
          <a:p>
            <a:pPr marL="0" indent="0">
              <a:lnSpc>
                <a:spcPct val="100000"/>
              </a:lnSpc>
              <a:spcBef>
                <a:spcPts val="0"/>
              </a:spcBef>
              <a:spcAft>
                <a:spcPts val="1000"/>
              </a:spcAft>
              <a:buNone/>
            </a:pPr>
            <a:r>
              <a:rPr lang="en-US" sz="2400" dirty="0">
                <a:latin typeface="Raleway" pitchFamily="2" charset="0"/>
              </a:rPr>
              <a:t>Denmark has one of the world’s highest </a:t>
            </a:r>
            <a:r>
              <a:rPr lang="en-GB" sz="2400" dirty="0">
                <a:latin typeface="Raleway" pitchFamily="2" charset="0"/>
              </a:rPr>
              <a:t>UHC scores, at </a:t>
            </a:r>
            <a:r>
              <a:rPr lang="en-GB" sz="2400" dirty="0">
                <a:latin typeface="Raleway" pitchFamily="2" charset="0"/>
                <a:hlinkClick r:id="rId7"/>
              </a:rPr>
              <a:t>82/100 </a:t>
            </a:r>
            <a:r>
              <a:rPr lang="en-GB" sz="2400" dirty="0">
                <a:latin typeface="Raleway" pitchFamily="2" charset="0"/>
              </a:rPr>
              <a:t>– much higher than the global average (68).</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archery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Denmark</a:t>
            </a:r>
          </a:p>
        </p:txBody>
      </p:sp>
      <p:pic>
        <p:nvPicPr>
          <p:cNvPr id="2" name="Picture 2" descr="Flag of Denmark">
            <a:extLst>
              <a:ext uri="{FF2B5EF4-FFF2-40B4-BE49-F238E27FC236}">
                <a16:creationId xmlns:a16="http://schemas.microsoft.com/office/drawing/2014/main" id="{CC35A45C-4B7A-3712-8711-60C425EB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9713" y="439345"/>
            <a:ext cx="1368956"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1725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69" y="1898194"/>
            <a:ext cx="10769601" cy="4271146"/>
          </a:xfrm>
        </p:spPr>
        <p:txBody>
          <a:bodyPr>
            <a:noAutofit/>
          </a:bodyPr>
          <a:lstStyle/>
          <a:p>
            <a:pPr marL="0" indent="0">
              <a:lnSpc>
                <a:spcPct val="100000"/>
              </a:lnSpc>
              <a:spcBef>
                <a:spcPts val="0"/>
              </a:spcBef>
              <a:spcAft>
                <a:spcPts val="1000"/>
              </a:spcAft>
              <a:buNone/>
            </a:pPr>
            <a:r>
              <a:rPr lang="en-GB" sz="2400" dirty="0">
                <a:latin typeface="Raleway" pitchFamily="2" charset="0"/>
              </a:rPr>
              <a:t>The UK has a population of 68 million. It ranks 14</a:t>
            </a:r>
            <a:r>
              <a:rPr lang="en-GB" sz="2400" baseline="30000" dirty="0">
                <a:latin typeface="Raleway" pitchFamily="2" charset="0"/>
              </a:rPr>
              <a:t>th</a:t>
            </a:r>
            <a:r>
              <a:rPr lang="en-GB" sz="2400" dirty="0">
                <a:latin typeface="Raleway" pitchFamily="2" charset="0"/>
              </a:rPr>
              <a:t> on the Index. It has hosted the second-highest number of Olympic Games (1908, 1948 and 2012 in London). Team GB has won 916 medals and ranks 3</a:t>
            </a:r>
            <a:r>
              <a:rPr lang="en-GB" sz="2400" baseline="30000" dirty="0">
                <a:latin typeface="Raleway" pitchFamily="2" charset="0"/>
              </a:rPr>
              <a:t>rd</a:t>
            </a:r>
            <a:r>
              <a:rPr lang="en-GB" sz="2400" dirty="0">
                <a:latin typeface="Raleway" pitchFamily="2" charset="0"/>
              </a:rPr>
              <a:t> in the all-time medal table.</a:t>
            </a:r>
          </a:p>
          <a:p>
            <a:pPr marL="0" indent="0">
              <a:lnSpc>
                <a:spcPct val="100000"/>
              </a:lnSpc>
              <a:spcBef>
                <a:spcPts val="0"/>
              </a:spcBef>
              <a:spcAft>
                <a:spcPts val="1000"/>
              </a:spcAft>
              <a:buNone/>
            </a:pPr>
            <a:r>
              <a:rPr lang="en-GB" sz="2400" dirty="0">
                <a:latin typeface="Raleway" pitchFamily="2" charset="0"/>
              </a:rPr>
              <a:t>While health is devolved across the four home nations (England, Northern Ireland, Scotland, and Wales), the NHS offers treatment free at the point of use. This includes a comprehensive life course immunisation schedule. Flu vaccination coverage for people aged over 65 has been consistent: </a:t>
            </a:r>
            <a:r>
              <a:rPr lang="en-GB" sz="2400" dirty="0">
                <a:latin typeface="Raleway" pitchFamily="2" charset="0"/>
                <a:hlinkClick r:id="rId7"/>
              </a:rPr>
              <a:t>England has approached or reached the WHO’s 75% target since 2004. </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44173"/>
            <a:ext cx="10515600" cy="1325563"/>
          </a:xfrm>
        </p:spPr>
        <p:txBody>
          <a:bodyPr>
            <a:normAutofit/>
          </a:bodyPr>
          <a:lstStyle/>
          <a:p>
            <a:r>
              <a:rPr lang="en-US" sz="4000" b="1" dirty="0">
                <a:solidFill>
                  <a:srgbClr val="F05033"/>
                </a:solidFill>
                <a:latin typeface="Raleway SemiBold" panose="020B0503030101060003" pitchFamily="34" charset="77"/>
              </a:rPr>
              <a:t>Our archery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United Kingdom</a:t>
            </a:r>
          </a:p>
        </p:txBody>
      </p:sp>
      <p:pic>
        <p:nvPicPr>
          <p:cNvPr id="4" name="Picture 4" descr="undefined">
            <a:extLst>
              <a:ext uri="{FF2B5EF4-FFF2-40B4-BE49-F238E27FC236}">
                <a16:creationId xmlns:a16="http://schemas.microsoft.com/office/drawing/2014/main" id="{2C0D5EBC-DFFA-B559-66EB-01FC78030E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5930" y="415156"/>
            <a:ext cx="1692000" cy="902886"/>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6867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80460"/>
            <a:ext cx="10515600" cy="1325563"/>
          </a:xfrm>
        </p:spPr>
        <p:txBody>
          <a:bodyPr>
            <a:normAutofit/>
          </a:bodyPr>
          <a:lstStyle/>
          <a:p>
            <a:r>
              <a:rPr lang="en-US" sz="4000" b="1" dirty="0">
                <a:solidFill>
                  <a:srgbClr val="F05033"/>
                </a:solidFill>
                <a:latin typeface="Raleway SemiBold" panose="020B0503030101060003" pitchFamily="34" charset="77"/>
              </a:rPr>
              <a:t>Measles and flu immunisation since 2000 (WHO/OECD)</a:t>
            </a:r>
          </a:p>
        </p:txBody>
      </p:sp>
      <p:graphicFrame>
        <p:nvGraphicFramePr>
          <p:cNvPr id="10" name="Chart 9">
            <a:extLst>
              <a:ext uri="{FF2B5EF4-FFF2-40B4-BE49-F238E27FC236}">
                <a16:creationId xmlns:a16="http://schemas.microsoft.com/office/drawing/2014/main" id="{304FCC72-4BFC-4438-2957-234AF2FF6C0F}"/>
              </a:ext>
            </a:extLst>
          </p:cNvPr>
          <p:cNvGraphicFramePr>
            <a:graphicFrameLocks noChangeAspect="1"/>
          </p:cNvGraphicFramePr>
          <p:nvPr>
            <p:extLst>
              <p:ext uri="{D42A27DB-BD31-4B8C-83A1-F6EECF244321}">
                <p14:modId xmlns:p14="http://schemas.microsoft.com/office/powerpoint/2010/main" val="1179917225"/>
              </p:ext>
            </p:extLst>
          </p:nvPr>
        </p:nvGraphicFramePr>
        <p:xfrm>
          <a:off x="838200" y="1835831"/>
          <a:ext cx="10515599" cy="3779993"/>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4EB08386-BCF3-013F-F616-6495735DBB1D}"/>
              </a:ext>
            </a:extLst>
          </p:cNvPr>
          <p:cNvSpPr txBox="1"/>
          <p:nvPr/>
        </p:nvSpPr>
        <p:spPr>
          <a:xfrm>
            <a:off x="7797614" y="5626079"/>
            <a:ext cx="3562709" cy="261610"/>
          </a:xfrm>
          <a:prstGeom prst="rect">
            <a:avLst/>
          </a:prstGeom>
          <a:noFill/>
        </p:spPr>
        <p:txBody>
          <a:bodyPr wrap="square" rtlCol="0">
            <a:spAutoFit/>
          </a:bodyPr>
          <a:lstStyle/>
          <a:p>
            <a:pPr algn="r"/>
            <a:r>
              <a:rPr lang="en-US" sz="1100" i="1" dirty="0">
                <a:latin typeface="Raleway" pitchFamily="2" charset="0"/>
              </a:rPr>
              <a:t>*Member state data missing for some years.</a:t>
            </a:r>
            <a:endParaRPr lang="en-GB" sz="1100" i="1" dirty="0">
              <a:latin typeface="Raleway" pitchFamily="2" charset="0"/>
            </a:endParaRPr>
          </a:p>
        </p:txBody>
      </p:sp>
    </p:spTree>
    <p:extLst>
      <p:ext uri="{BB962C8B-B14F-4D97-AF65-F5344CB8AC3E}">
        <p14:creationId xmlns:p14="http://schemas.microsoft.com/office/powerpoint/2010/main" val="429356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3. The Prevention Triathlon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2067526"/>
            <a:ext cx="10830076" cy="3387426"/>
          </a:xfrm>
        </p:spPr>
        <p:txBody>
          <a:bodyPr>
            <a:noAutofit/>
          </a:bodyPr>
          <a:lstStyle/>
          <a:p>
            <a:pPr marL="0" indent="0">
              <a:lnSpc>
                <a:spcPct val="100000"/>
              </a:lnSpc>
              <a:spcBef>
                <a:spcPts val="0"/>
              </a:spcBef>
              <a:spcAft>
                <a:spcPts val="1200"/>
              </a:spcAft>
              <a:buNone/>
            </a:pPr>
            <a:r>
              <a:rPr lang="en-GB" sz="2400" b="1" dirty="0">
                <a:latin typeface="Raleway" pitchFamily="2" charset="0"/>
              </a:rPr>
              <a:t>What is the Prevention Triathlon in our Olympics?</a:t>
            </a:r>
          </a:p>
          <a:p>
            <a:pPr marL="0" indent="0">
              <a:lnSpc>
                <a:spcPct val="100000"/>
              </a:lnSpc>
              <a:spcBef>
                <a:spcPts val="0"/>
              </a:spcBef>
              <a:spcAft>
                <a:spcPts val="1800"/>
              </a:spcAft>
              <a:buNone/>
            </a:pPr>
            <a:r>
              <a:rPr lang="en-GB" sz="2400" dirty="0">
                <a:latin typeface="Raleway" pitchFamily="2" charset="0"/>
              </a:rPr>
              <a:t>Our Prevention Triathlon </a:t>
            </a:r>
            <a:r>
              <a:rPr lang="en-US" sz="2400" dirty="0">
                <a:latin typeface="Raleway" pitchFamily="2" charset="0"/>
              </a:rPr>
              <a:t>explores how regions score on the prevalence of three lifestyle circumstances related to prevention: diet, diabetes and tobacco use.</a:t>
            </a:r>
            <a:endParaRPr lang="en-GB" sz="2400" dirty="0">
              <a:latin typeface="Raleway" pitchFamily="2" charset="0"/>
            </a:endParaRPr>
          </a:p>
          <a:p>
            <a:pPr marL="0" indent="0">
              <a:lnSpc>
                <a:spcPct val="100000"/>
              </a:lnSpc>
              <a:spcBef>
                <a:spcPts val="0"/>
              </a:spcBef>
              <a:spcAft>
                <a:spcPts val="12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the UK is the most successful country in the real Olympic triathlon, with the Brownlee brothers winning gold and bronze at London 2012, and gold and silver at Rio 2016.</a:t>
            </a:r>
          </a:p>
        </p:txBody>
      </p:sp>
      <p:pic>
        <p:nvPicPr>
          <p:cNvPr id="4" name="Picture 3">
            <a:extLst>
              <a:ext uri="{FF2B5EF4-FFF2-40B4-BE49-F238E27FC236}">
                <a16:creationId xmlns:a16="http://schemas.microsoft.com/office/drawing/2014/main" id="{2FFA97E3-3E36-DC21-C402-19687B2741C5}"/>
              </a:ext>
            </a:extLst>
          </p:cNvPr>
          <p:cNvPicPr>
            <a:picLocks noChangeAspect="1"/>
          </p:cNvPicPr>
          <p:nvPr/>
        </p:nvPicPr>
        <p:blipFill>
          <a:blip r:embed="rId6"/>
          <a:stretch>
            <a:fillRect/>
          </a:stretch>
        </p:blipFill>
        <p:spPr>
          <a:xfrm flipH="1">
            <a:off x="10820762" y="412988"/>
            <a:ext cx="1066075" cy="1059195"/>
          </a:xfrm>
          <a:prstGeom prst="rect">
            <a:avLst/>
          </a:prstGeom>
        </p:spPr>
      </p:pic>
      <p:pic>
        <p:nvPicPr>
          <p:cNvPr id="10" name="Picture 9">
            <a:extLst>
              <a:ext uri="{FF2B5EF4-FFF2-40B4-BE49-F238E27FC236}">
                <a16:creationId xmlns:a16="http://schemas.microsoft.com/office/drawing/2014/main" id="{38E37C18-7C26-5779-D728-6BEA2E404FFF}"/>
              </a:ext>
            </a:extLst>
          </p:cNvPr>
          <p:cNvPicPr>
            <a:picLocks noChangeAspect="1"/>
          </p:cNvPicPr>
          <p:nvPr/>
        </p:nvPicPr>
        <p:blipFill>
          <a:blip r:embed="rId7"/>
          <a:stretch>
            <a:fillRect/>
          </a:stretch>
        </p:blipFill>
        <p:spPr>
          <a:xfrm flipH="1">
            <a:off x="9402956" y="359415"/>
            <a:ext cx="1093753" cy="902064"/>
          </a:xfrm>
          <a:prstGeom prst="rect">
            <a:avLst/>
          </a:prstGeom>
        </p:spPr>
      </p:pic>
      <p:pic>
        <p:nvPicPr>
          <p:cNvPr id="11" name="Picture 10">
            <a:extLst>
              <a:ext uri="{FF2B5EF4-FFF2-40B4-BE49-F238E27FC236}">
                <a16:creationId xmlns:a16="http://schemas.microsoft.com/office/drawing/2014/main" id="{AB4D93B9-1DFE-B98E-2342-F02E4696BFDC}"/>
              </a:ext>
            </a:extLst>
          </p:cNvPr>
          <p:cNvPicPr>
            <a:picLocks noChangeAspect="1"/>
          </p:cNvPicPr>
          <p:nvPr/>
        </p:nvPicPr>
        <p:blipFill>
          <a:blip r:embed="rId8"/>
          <a:stretch>
            <a:fillRect/>
          </a:stretch>
        </p:blipFill>
        <p:spPr>
          <a:xfrm flipH="1">
            <a:off x="8019403" y="365124"/>
            <a:ext cx="1059500" cy="1107059"/>
          </a:xfrm>
          <a:prstGeom prst="rect">
            <a:avLst/>
          </a:prstGeom>
        </p:spPr>
      </p:pic>
    </p:spTree>
    <p:extLst>
      <p:ext uri="{BB962C8B-B14F-4D97-AF65-F5344CB8AC3E}">
        <p14:creationId xmlns:p14="http://schemas.microsoft.com/office/powerpoint/2010/main" val="12699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the Prevention Triathlon?</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7" y="2080381"/>
            <a:ext cx="9878180" cy="3694268"/>
          </a:xfrm>
        </p:spPr>
        <p:txBody>
          <a:bodyPr>
            <a:noAutofit/>
          </a:bodyPr>
          <a:lstStyle/>
          <a:p>
            <a:pPr marL="0" indent="0">
              <a:lnSpc>
                <a:spcPct val="100000"/>
              </a:lnSpc>
              <a:spcBef>
                <a:spcPts val="0"/>
              </a:spcBef>
              <a:spcAft>
                <a:spcPts val="1000"/>
              </a:spcAft>
              <a:buNone/>
            </a:pPr>
            <a:r>
              <a:rPr lang="en-US" sz="2400" dirty="0">
                <a:latin typeface="Raleway" pitchFamily="2" charset="0"/>
              </a:rPr>
              <a:t>To calculate a healthy eating score for each country, we combined data on </a:t>
            </a:r>
            <a:r>
              <a:rPr lang="en-US" sz="2400" dirty="0">
                <a:latin typeface="Raleway" pitchFamily="2" charset="0"/>
                <a:hlinkClick r:id="rId6"/>
              </a:rPr>
              <a:t>obesity</a:t>
            </a:r>
            <a:r>
              <a:rPr lang="en-US" sz="2400" dirty="0">
                <a:latin typeface="Raleway" pitchFamily="2" charset="0"/>
              </a:rPr>
              <a:t> from the World Obesity Federation and data on undernourishment from the World Bank. We collected data on </a:t>
            </a:r>
            <a:r>
              <a:rPr lang="en-US" sz="2400" dirty="0">
                <a:latin typeface="Raleway" pitchFamily="2" charset="0"/>
                <a:hlinkClick r:id="rId7"/>
              </a:rPr>
              <a:t>tobacco use</a:t>
            </a:r>
            <a:r>
              <a:rPr lang="en-US" sz="2400" dirty="0">
                <a:latin typeface="Raleway" pitchFamily="2" charset="0"/>
              </a:rPr>
              <a:t> and </a:t>
            </a:r>
            <a:r>
              <a:rPr lang="en-US" sz="2400" dirty="0">
                <a:latin typeface="Raleway" pitchFamily="2" charset="0"/>
                <a:hlinkClick r:id="rId8"/>
              </a:rPr>
              <a:t>diabetes</a:t>
            </a:r>
            <a:r>
              <a:rPr lang="en-US" sz="2400" dirty="0">
                <a:latin typeface="Raleway" pitchFamily="2" charset="0"/>
              </a:rPr>
              <a:t> to ascertain the percentage of adult smokers per population and the prevalence of diabetes in people aged 20 to 79.</a:t>
            </a:r>
          </a:p>
          <a:p>
            <a:pPr marL="0" indent="0">
              <a:lnSpc>
                <a:spcPct val="100000"/>
              </a:lnSpc>
              <a:spcBef>
                <a:spcPts val="0"/>
              </a:spcBef>
              <a:spcAft>
                <a:spcPts val="1000"/>
              </a:spcAft>
              <a:buNone/>
            </a:pPr>
            <a:r>
              <a:rPr lang="en-US" sz="2400" dirty="0">
                <a:latin typeface="Raleway" pitchFamily="2" charset="0"/>
              </a:rPr>
              <a:t>We added the scores for these metrics together and found the total lowest scores to reveal our winners.</a:t>
            </a:r>
            <a:endParaRPr lang="en-GB" sz="2400" dirty="0">
              <a:latin typeface="Raleway" pitchFamily="2" charset="0"/>
            </a:endParaRPr>
          </a:p>
        </p:txBody>
      </p:sp>
    </p:spTree>
    <p:extLst>
      <p:ext uri="{BB962C8B-B14F-4D97-AF65-F5344CB8AC3E}">
        <p14:creationId xmlns:p14="http://schemas.microsoft.com/office/powerpoint/2010/main" val="1784882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2" name="Picture 2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3" name="Picture 2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50295" y="413504"/>
            <a:ext cx="10585458" cy="1325563"/>
          </a:xfrm>
        </p:spPr>
        <p:txBody>
          <a:bodyPr>
            <a:normAutofit/>
          </a:bodyPr>
          <a:lstStyle/>
          <a:p>
            <a:r>
              <a:rPr lang="en-US" sz="4000" b="1" dirty="0">
                <a:solidFill>
                  <a:srgbClr val="F05033"/>
                </a:solidFill>
                <a:latin typeface="Raleway SemiBold" panose="020B0503030101060003" pitchFamily="34" charset="77"/>
              </a:rPr>
              <a:t>Who wins gold in the Prevention Triathlon?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34961" y="2322285"/>
            <a:ext cx="6297990" cy="2116667"/>
          </a:xfrm>
        </p:spPr>
        <p:txBody>
          <a:bodyPr>
            <a:noAutofit/>
          </a:bodyPr>
          <a:lstStyle/>
          <a:p>
            <a:pPr marL="0" indent="0">
              <a:lnSpc>
                <a:spcPct val="100000"/>
              </a:lnSpc>
              <a:spcBef>
                <a:spcPts val="0"/>
              </a:spcBef>
              <a:spcAft>
                <a:spcPts val="10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Nigeria – total score of 24.1</a:t>
            </a:r>
            <a:endParaRPr lang="en-GB" sz="2400" b="1" dirty="0">
              <a:highlight>
                <a:srgbClr val="FFFF00"/>
              </a:highlight>
              <a:latin typeface="Raleway" pitchFamily="2" charset="0"/>
            </a:endParaRPr>
          </a:p>
          <a:p>
            <a:pPr marL="0" indent="0">
              <a:lnSpc>
                <a:spcPct val="100000"/>
              </a:lnSpc>
              <a:spcBef>
                <a:spcPts val="0"/>
              </a:spcBef>
              <a:spcAft>
                <a:spcPts val="1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Ghana – total score of 24.4</a:t>
            </a:r>
            <a:endParaRPr lang="en-GB" sz="2400" b="1" dirty="0">
              <a:highlight>
                <a:srgbClr val="FFFF00"/>
              </a:highlight>
              <a:latin typeface="Raleway" pitchFamily="2" charset="0"/>
            </a:endParaRPr>
          </a:p>
          <a:p>
            <a:pPr marL="0" indent="0">
              <a:lnSpc>
                <a:spcPct val="100000"/>
              </a:lnSpc>
              <a:spcBef>
                <a:spcPts val="0"/>
              </a:spcBef>
              <a:spcAft>
                <a:spcPts val="1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Senegal – total score of 26.2</a:t>
            </a:r>
            <a:endParaRPr lang="en-GB" sz="2400" dirty="0">
              <a:highlight>
                <a:srgbClr val="FFFF00"/>
              </a:highlight>
              <a:latin typeface="Raleway" pitchFamily="2" charset="0"/>
            </a:endParaRPr>
          </a:p>
          <a:p>
            <a:pPr marL="0" indent="0">
              <a:buNone/>
            </a:pPr>
            <a:endParaRPr lang="en-GB" dirty="0">
              <a:latin typeface="Raleway" pitchFamily="2" charset="0"/>
            </a:endParaRPr>
          </a:p>
        </p:txBody>
      </p:sp>
      <p:pic>
        <p:nvPicPr>
          <p:cNvPr id="11" name="Picture 2" descr="Flag of Nigeria">
            <a:extLst>
              <a:ext uri="{FF2B5EF4-FFF2-40B4-BE49-F238E27FC236}">
                <a16:creationId xmlns:a16="http://schemas.microsoft.com/office/drawing/2014/main" id="{DCC9E735-319E-99BC-C04A-C3F6DCF71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8074" y="2574718"/>
            <a:ext cx="1079999"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2" name="Picture 2" descr="Flag of Ghana">
            <a:extLst>
              <a:ext uri="{FF2B5EF4-FFF2-40B4-BE49-F238E27FC236}">
                <a16:creationId xmlns:a16="http://schemas.microsoft.com/office/drawing/2014/main" id="{C0C7F8CE-5971-1353-8EBA-248C077FB1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7222" y="3157455"/>
            <a:ext cx="1080000" cy="68399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Flag of Senegal">
            <a:extLst>
              <a:ext uri="{FF2B5EF4-FFF2-40B4-BE49-F238E27FC236}">
                <a16:creationId xmlns:a16="http://schemas.microsoft.com/office/drawing/2014/main" id="{868F91A5-4F5C-5E50-9B9B-68548F6385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5755" y="3340057"/>
            <a:ext cx="1079998" cy="684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7653974" y="3345980"/>
            <a:ext cx="3763192" cy="1763996"/>
          </a:xfrm>
          <a:prstGeom prst="rect">
            <a:avLst/>
          </a:prstGeom>
        </p:spPr>
      </p:pic>
    </p:spTree>
    <p:extLst>
      <p:ext uri="{BB962C8B-B14F-4D97-AF65-F5344CB8AC3E}">
        <p14:creationId xmlns:p14="http://schemas.microsoft.com/office/powerpoint/2010/main" val="120481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1" name="Picture 1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2" name="Picture 1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Prevention Triathlon top 10</a:t>
            </a:r>
          </a:p>
        </p:txBody>
      </p:sp>
      <p:graphicFrame>
        <p:nvGraphicFramePr>
          <p:cNvPr id="14" name="Table 13">
            <a:extLst>
              <a:ext uri="{FF2B5EF4-FFF2-40B4-BE49-F238E27FC236}">
                <a16:creationId xmlns:a16="http://schemas.microsoft.com/office/drawing/2014/main" id="{65FEB723-BBE4-3722-1D79-772EDC3B036D}"/>
              </a:ext>
            </a:extLst>
          </p:cNvPr>
          <p:cNvGraphicFramePr>
            <a:graphicFrameLocks noGrp="1"/>
          </p:cNvGraphicFramePr>
          <p:nvPr>
            <p:extLst>
              <p:ext uri="{D42A27DB-BD31-4B8C-83A1-F6EECF244321}">
                <p14:modId xmlns:p14="http://schemas.microsoft.com/office/powerpoint/2010/main" val="3523480137"/>
              </p:ext>
            </p:extLst>
          </p:nvPr>
        </p:nvGraphicFramePr>
        <p:xfrm>
          <a:off x="1015998" y="1714880"/>
          <a:ext cx="10398276" cy="3838085"/>
        </p:xfrm>
        <a:graphic>
          <a:graphicData uri="http://schemas.openxmlformats.org/drawingml/2006/table">
            <a:tbl>
              <a:tblPr/>
              <a:tblGrid>
                <a:gridCol w="991810">
                  <a:extLst>
                    <a:ext uri="{9D8B030D-6E8A-4147-A177-3AD203B41FA5}">
                      <a16:colId xmlns:a16="http://schemas.microsoft.com/office/drawing/2014/main" val="4213561015"/>
                    </a:ext>
                  </a:extLst>
                </a:gridCol>
                <a:gridCol w="1608667">
                  <a:extLst>
                    <a:ext uri="{9D8B030D-6E8A-4147-A177-3AD203B41FA5}">
                      <a16:colId xmlns:a16="http://schemas.microsoft.com/office/drawing/2014/main" val="3475645464"/>
                    </a:ext>
                  </a:extLst>
                </a:gridCol>
                <a:gridCol w="2576286">
                  <a:extLst>
                    <a:ext uri="{9D8B030D-6E8A-4147-A177-3AD203B41FA5}">
                      <a16:colId xmlns:a16="http://schemas.microsoft.com/office/drawing/2014/main" val="2439015412"/>
                    </a:ext>
                  </a:extLst>
                </a:gridCol>
                <a:gridCol w="2080381">
                  <a:extLst>
                    <a:ext uri="{9D8B030D-6E8A-4147-A177-3AD203B41FA5}">
                      <a16:colId xmlns:a16="http://schemas.microsoft.com/office/drawing/2014/main" val="594478770"/>
                    </a:ext>
                  </a:extLst>
                </a:gridCol>
                <a:gridCol w="2104319">
                  <a:extLst>
                    <a:ext uri="{9D8B030D-6E8A-4147-A177-3AD203B41FA5}">
                      <a16:colId xmlns:a16="http://schemas.microsoft.com/office/drawing/2014/main" val="1175662545"/>
                    </a:ext>
                  </a:extLst>
                </a:gridCol>
                <a:gridCol w="1036813">
                  <a:extLst>
                    <a:ext uri="{9D8B030D-6E8A-4147-A177-3AD203B41FA5}">
                      <a16:colId xmlns:a16="http://schemas.microsoft.com/office/drawing/2014/main" val="3659831190"/>
                    </a:ext>
                  </a:extLst>
                </a:gridCol>
              </a:tblGrid>
              <a:tr h="764645">
                <a:tc>
                  <a:txBody>
                    <a:bodyPr/>
                    <a:lstStyle/>
                    <a:p>
                      <a:pPr algn="ctr" fontAlgn="b"/>
                      <a:r>
                        <a:rPr lang="en-GB" sz="14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Raleway" pitchFamily="2" charset="0"/>
                        </a:rPr>
                        <a:t>Healthy eating (combined score for undernourishment and obesity)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Raleway" pitchFamily="2" charset="0"/>
                        </a:rPr>
                        <a:t>Prevalence of tobacco use (% of adults)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Raleway" pitchFamily="2" charset="0"/>
                        </a:rPr>
                        <a:t>Prevalence of diabetes (% of population</a:t>
                      </a:r>
                      <a:br>
                        <a:rPr lang="en-US" sz="1400" b="1" i="0" u="none" strike="noStrike" dirty="0">
                          <a:solidFill>
                            <a:srgbClr val="000000"/>
                          </a:solidFill>
                          <a:effectLst/>
                          <a:latin typeface="Raleway" pitchFamily="2" charset="0"/>
                        </a:rPr>
                      </a:br>
                      <a:r>
                        <a:rPr lang="en-US" sz="1400" b="1" i="0" u="none" strike="noStrike" dirty="0">
                          <a:solidFill>
                            <a:srgbClr val="000000"/>
                          </a:solidFill>
                          <a:effectLst/>
                          <a:latin typeface="Raleway" pitchFamily="2" charset="0"/>
                        </a:rPr>
                        <a:t> aged 20-79)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Sum total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48805"/>
                  </a:ext>
                </a:extLst>
              </a:tr>
              <a:tr h="307344">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Nigeria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16.8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24.1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95833955"/>
                  </a:ext>
                </a:extLst>
              </a:tr>
              <a:tr h="307344">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Ghana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18.3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dirty="0">
                          <a:solidFill>
                            <a:srgbClr val="000000"/>
                          </a:solidFill>
                          <a:effectLst/>
                          <a:highlight>
                            <a:srgbClr val="D9D9D9"/>
                          </a:highlight>
                          <a:latin typeface="Raleway" pitchFamily="2"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dirty="0">
                          <a:solidFill>
                            <a:srgbClr val="000000"/>
                          </a:solidFill>
                          <a:effectLst/>
                          <a:highlight>
                            <a:srgbClr val="D9D9D9"/>
                          </a:highlight>
                          <a:latin typeface="Raleway" pitchFamily="2"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24.4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877839773"/>
                  </a:ext>
                </a:extLst>
              </a:tr>
              <a:tr h="307344">
                <a:tc>
                  <a:txBody>
                    <a:bodyPr/>
                    <a:lstStyle/>
                    <a:p>
                      <a:pPr algn="ctr" fontAlgn="b"/>
                      <a:r>
                        <a:rPr lang="en-GB" sz="14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Senegal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16.2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26.2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74177921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Benin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260404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Cameroon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97897025"/>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Cote d'Ivoire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3415863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Niger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7638085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Ethiopia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019450"/>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Mali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24902192"/>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Japan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20.1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57905513"/>
                  </a:ext>
                </a:extLst>
              </a:tr>
            </a:tbl>
          </a:graphicData>
        </a:graphic>
      </p:graphicFrame>
    </p:spTree>
    <p:extLst>
      <p:ext uri="{BB962C8B-B14F-4D97-AF65-F5344CB8AC3E}">
        <p14:creationId xmlns:p14="http://schemas.microsoft.com/office/powerpoint/2010/main" val="3647189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71248" y="2104571"/>
            <a:ext cx="10897336" cy="4004294"/>
          </a:xfrm>
        </p:spPr>
        <p:txBody>
          <a:bodyPr>
            <a:noAutofit/>
          </a:bodyPr>
          <a:lstStyle/>
          <a:p>
            <a:pPr marL="0" indent="0">
              <a:lnSpc>
                <a:spcPct val="100000"/>
              </a:lnSpc>
              <a:spcBef>
                <a:spcPts val="0"/>
              </a:spcBef>
              <a:spcAft>
                <a:spcPts val="1000"/>
              </a:spcAft>
              <a:buNone/>
            </a:pPr>
            <a:r>
              <a:rPr lang="en-GB" sz="2400" dirty="0">
                <a:latin typeface="Raleway" pitchFamily="2" charset="0"/>
              </a:rPr>
              <a:t>With over 218 million people, Nigeria has the largest population in Africa. It ranks 142</a:t>
            </a:r>
            <a:r>
              <a:rPr lang="en-GB" sz="2400" baseline="30000" dirty="0">
                <a:latin typeface="Raleway" pitchFamily="2" charset="0"/>
              </a:rPr>
              <a:t>nd</a:t>
            </a:r>
            <a:r>
              <a:rPr lang="en-GB" sz="2400" dirty="0">
                <a:latin typeface="Raleway" pitchFamily="2" charset="0"/>
              </a:rPr>
              <a:t> on the Index. The country has won 27 Olympic medals, with three golds, since it first competed in 1952.</a:t>
            </a:r>
          </a:p>
          <a:p>
            <a:pPr marL="0" indent="0">
              <a:lnSpc>
                <a:spcPct val="100000"/>
              </a:lnSpc>
              <a:spcBef>
                <a:spcPts val="0"/>
              </a:spcBef>
              <a:spcAft>
                <a:spcPts val="1000"/>
              </a:spcAft>
              <a:buNone/>
            </a:pPr>
            <a:r>
              <a:rPr lang="en-GB" sz="2400" dirty="0">
                <a:latin typeface="Raleway" pitchFamily="2" charset="0"/>
              </a:rPr>
              <a:t>Despite a range of health challenges, </a:t>
            </a:r>
            <a:r>
              <a:rPr lang="en-GB" sz="2400" dirty="0">
                <a:latin typeface="Raleway" pitchFamily="2" charset="0"/>
                <a:hlinkClick r:id="rId7"/>
              </a:rPr>
              <a:t>life expectancy</a:t>
            </a:r>
            <a:r>
              <a:rPr lang="en-GB" sz="2400" dirty="0">
                <a:latin typeface="Raleway" pitchFamily="2" charset="0"/>
              </a:rPr>
              <a:t> here has increased from 53.6 years in 2000 to 63.4 years in 2021.</a:t>
            </a:r>
          </a:p>
          <a:p>
            <a:pPr marL="0" indent="0">
              <a:lnSpc>
                <a:spcPct val="100000"/>
              </a:lnSpc>
              <a:spcBef>
                <a:spcPts val="0"/>
              </a:spcBef>
              <a:spcAft>
                <a:spcPts val="1000"/>
              </a:spcAft>
              <a:buNone/>
            </a:pPr>
            <a:r>
              <a:rPr lang="en-GB" sz="2400" dirty="0">
                <a:latin typeface="Raleway" pitchFamily="2" charset="0"/>
              </a:rPr>
              <a:t>As in many African countries, diabetes is far less of a strain on health systems than in developed countries. Diet, exercise and a younger population all contribute to this. </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56270"/>
            <a:ext cx="10515600" cy="1325563"/>
          </a:xfrm>
        </p:spPr>
        <p:txBody>
          <a:bodyPr>
            <a:normAutofit/>
          </a:bodyPr>
          <a:lstStyle/>
          <a:p>
            <a:r>
              <a:rPr lang="en-US" sz="4000" b="1" dirty="0">
                <a:solidFill>
                  <a:srgbClr val="F05033"/>
                </a:solidFill>
                <a:latin typeface="Raleway SemiBold" panose="020B0503030101060003" pitchFamily="34" charset="77"/>
              </a:rPr>
              <a:t>Our Prevention Triathlon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 </a:t>
            </a:r>
            <a:r>
              <a:rPr lang="en-US" sz="4000" b="1" dirty="0">
                <a:solidFill>
                  <a:srgbClr val="F05033"/>
                </a:solidFill>
                <a:latin typeface="Raleway SemiBold" panose="020B0503030101060003" pitchFamily="34" charset="77"/>
              </a:rPr>
              <a:t>Nigeria</a:t>
            </a:r>
          </a:p>
        </p:txBody>
      </p:sp>
      <p:pic>
        <p:nvPicPr>
          <p:cNvPr id="2" name="Picture 2" descr="Flag of Nigeria">
            <a:extLst>
              <a:ext uri="{FF2B5EF4-FFF2-40B4-BE49-F238E27FC236}">
                <a16:creationId xmlns:a16="http://schemas.microsoft.com/office/drawing/2014/main" id="{3500A8E5-5ADE-B358-062B-4021BF6612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8586" y="515452"/>
            <a:ext cx="1799998"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0638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34960" y="2091718"/>
            <a:ext cx="10799632" cy="3435805"/>
          </a:xfrm>
        </p:spPr>
        <p:txBody>
          <a:bodyPr>
            <a:noAutofit/>
          </a:bodyPr>
          <a:lstStyle/>
          <a:p>
            <a:pPr marL="0" indent="0">
              <a:lnSpc>
                <a:spcPct val="100000"/>
              </a:lnSpc>
              <a:spcBef>
                <a:spcPts val="0"/>
              </a:spcBef>
              <a:spcAft>
                <a:spcPts val="1000"/>
              </a:spcAft>
              <a:buNone/>
            </a:pPr>
            <a:r>
              <a:rPr lang="en-GB" sz="2400" dirty="0">
                <a:latin typeface="Raleway" pitchFamily="2" charset="0"/>
              </a:rPr>
              <a:t>Ghana first competed in the Olympics in 1952;  it holds five medals. It ranks 115</a:t>
            </a:r>
            <a:r>
              <a:rPr lang="en-GB" sz="2400" baseline="30000" dirty="0">
                <a:latin typeface="Raleway" pitchFamily="2" charset="0"/>
              </a:rPr>
              <a:t>th</a:t>
            </a:r>
            <a:r>
              <a:rPr lang="en-GB" sz="2400" dirty="0">
                <a:latin typeface="Raleway" pitchFamily="2" charset="0"/>
              </a:rPr>
              <a:t> on the Index, and has a population of 33 million. </a:t>
            </a:r>
          </a:p>
          <a:p>
            <a:pPr marL="0" indent="0">
              <a:lnSpc>
                <a:spcPct val="100000"/>
              </a:lnSpc>
              <a:spcBef>
                <a:spcPts val="0"/>
              </a:spcBef>
              <a:spcAft>
                <a:spcPts val="1000"/>
              </a:spcAft>
              <a:buNone/>
            </a:pPr>
            <a:r>
              <a:rPr lang="en-GB" sz="2400" dirty="0">
                <a:latin typeface="Raleway" pitchFamily="2" charset="0"/>
              </a:rPr>
              <a:t>Maternal and child health is a major challenge. Efforts to improve childhood vaccination levels have been successful: </a:t>
            </a:r>
            <a:r>
              <a:rPr lang="en-GB" sz="2400" dirty="0">
                <a:latin typeface="Raleway" pitchFamily="2" charset="0"/>
                <a:hlinkClick r:id="rId7"/>
              </a:rPr>
              <a:t>MMR coverage</a:t>
            </a:r>
            <a:r>
              <a:rPr lang="en-GB" sz="2400" dirty="0">
                <a:latin typeface="Raleway" pitchFamily="2" charset="0"/>
              </a:rPr>
              <a:t> went from </a:t>
            </a:r>
            <a:r>
              <a:rPr lang="en-US" sz="2400" dirty="0">
                <a:latin typeface="Raleway" pitchFamily="2" charset="0"/>
              </a:rPr>
              <a:t>53.7% in 2021 to 98.9% in 2022.</a:t>
            </a:r>
          </a:p>
          <a:p>
            <a:pPr marL="0" indent="0">
              <a:lnSpc>
                <a:spcPct val="100000"/>
              </a:lnSpc>
              <a:spcBef>
                <a:spcPts val="0"/>
              </a:spcBef>
              <a:spcAft>
                <a:spcPts val="1000"/>
              </a:spcAft>
              <a:buNone/>
            </a:pPr>
            <a:r>
              <a:rPr lang="en-US" sz="2400" dirty="0">
                <a:latin typeface="Raleway" pitchFamily="2" charset="0"/>
              </a:rPr>
              <a:t>Similarly to Nigeria, Ghana’s diabetes levels remain low, as does the level of tobacco use. </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0" y="256268"/>
            <a:ext cx="10515600" cy="1325563"/>
          </a:xfrm>
        </p:spPr>
        <p:txBody>
          <a:bodyPr>
            <a:normAutofit/>
          </a:bodyPr>
          <a:lstStyle/>
          <a:p>
            <a:r>
              <a:rPr lang="en-US" sz="4000" b="1" dirty="0">
                <a:solidFill>
                  <a:srgbClr val="F05033"/>
                </a:solidFill>
                <a:latin typeface="Raleway SemiBold" panose="020B0503030101060003" pitchFamily="34" charset="77"/>
              </a:rPr>
              <a:t>Our Prevention Triathlon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 </a:t>
            </a:r>
            <a:r>
              <a:rPr lang="en-US" sz="4000" b="1" dirty="0">
                <a:solidFill>
                  <a:srgbClr val="F05033"/>
                </a:solidFill>
                <a:latin typeface="Raleway SemiBold" panose="020B0503030101060003" pitchFamily="34" charset="77"/>
              </a:rPr>
              <a:t>Ghana</a:t>
            </a:r>
          </a:p>
        </p:txBody>
      </p:sp>
      <p:pic>
        <p:nvPicPr>
          <p:cNvPr id="2" name="Picture 2" descr="Flag of Ghana">
            <a:extLst>
              <a:ext uri="{FF2B5EF4-FFF2-40B4-BE49-F238E27FC236}">
                <a16:creationId xmlns:a16="http://schemas.microsoft.com/office/drawing/2014/main" id="{27D7CD1F-382D-F322-9B30-B3491F62B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5637" y="421145"/>
            <a:ext cx="1348955" cy="899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2278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Project overview</a:t>
            </a:r>
          </a:p>
        </p:txBody>
      </p:sp>
      <p:sp>
        <p:nvSpPr>
          <p:cNvPr id="2" name="Title 1">
            <a:extLst>
              <a:ext uri="{FF2B5EF4-FFF2-40B4-BE49-F238E27FC236}">
                <a16:creationId xmlns:a16="http://schemas.microsoft.com/office/drawing/2014/main" id="{3B228A4D-B28E-6AF4-2257-3955C426785B}"/>
              </a:ext>
            </a:extLst>
          </p:cNvPr>
          <p:cNvSpPr txBox="1">
            <a:spLocks/>
          </p:cNvSpPr>
          <p:nvPr/>
        </p:nvSpPr>
        <p:spPr>
          <a:xfrm>
            <a:off x="9859548" y="6108388"/>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3" action="ppaction://hlinksldjump"/>
              </a:rPr>
              <a:t>Contents page</a:t>
            </a:r>
            <a:endParaRPr lang="en-US" sz="2000" b="1" dirty="0">
              <a:latin typeface="Raleway" pitchFamily="2" charset="0"/>
            </a:endParaRPr>
          </a:p>
        </p:txBody>
      </p:sp>
      <p:pic>
        <p:nvPicPr>
          <p:cNvPr id="17" name="Picture 16">
            <a:extLst>
              <a:ext uri="{FF2B5EF4-FFF2-40B4-BE49-F238E27FC236}">
                <a16:creationId xmlns:a16="http://schemas.microsoft.com/office/drawing/2014/main" id="{99B4F81C-1FF9-4140-BDC7-76D71E23E5F5}"/>
              </a:ext>
            </a:extLst>
          </p:cNvPr>
          <p:cNvPicPr>
            <a:picLocks noChangeAspect="1"/>
          </p:cNvPicPr>
          <p:nvPr/>
        </p:nvPicPr>
        <p:blipFill>
          <a:blip r:embed="rId4"/>
          <a:stretch>
            <a:fillRect/>
          </a:stretch>
        </p:blipFill>
        <p:spPr>
          <a:xfrm>
            <a:off x="647434" y="5884193"/>
            <a:ext cx="2116032" cy="64799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5"/>
          <a:stretch>
            <a:fillRect/>
          </a:stretch>
        </p:blipFill>
        <p:spPr>
          <a:xfrm>
            <a:off x="9352101" y="343297"/>
            <a:ext cx="2654113" cy="1224103"/>
          </a:xfrm>
          <a:prstGeom prst="rect">
            <a:avLst/>
          </a:prstGeom>
        </p:spPr>
      </p:pic>
      <p:pic>
        <p:nvPicPr>
          <p:cNvPr id="19" name="Picture 18"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6"/>
          <a:stretch>
            <a:fillRect/>
          </a:stretch>
        </p:blipFill>
        <p:spPr>
          <a:xfrm>
            <a:off x="5085294" y="462787"/>
            <a:ext cx="1350729" cy="755999"/>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7"/>
          <a:stretch>
            <a:fillRect/>
          </a:stretch>
        </p:blipFill>
        <p:spPr>
          <a:xfrm>
            <a:off x="526480" y="314476"/>
            <a:ext cx="1642737" cy="1043995"/>
          </a:xfrm>
          <a:prstGeom prst="rect">
            <a:avLst/>
          </a:prstGeom>
        </p:spPr>
      </p:pic>
    </p:spTree>
    <p:extLst>
      <p:ext uri="{BB962C8B-B14F-4D97-AF65-F5344CB8AC3E}">
        <p14:creationId xmlns:p14="http://schemas.microsoft.com/office/powerpoint/2010/main" val="4027985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5" y="1994955"/>
            <a:ext cx="10916256" cy="3617235"/>
          </a:xfrm>
        </p:spPr>
        <p:txBody>
          <a:bodyPr>
            <a:noAutofit/>
          </a:bodyPr>
          <a:lstStyle/>
          <a:p>
            <a:pPr marL="0" indent="0">
              <a:lnSpc>
                <a:spcPct val="100000"/>
              </a:lnSpc>
              <a:spcBef>
                <a:spcPts val="0"/>
              </a:spcBef>
              <a:spcAft>
                <a:spcPts val="1000"/>
              </a:spcAft>
              <a:buNone/>
            </a:pPr>
            <a:r>
              <a:rPr lang="en-GB" sz="2400" dirty="0">
                <a:latin typeface="Raleway" pitchFamily="2" charset="0"/>
              </a:rPr>
              <a:t>With a population of 17.32 million, Senegal ranks 123</a:t>
            </a:r>
            <a:r>
              <a:rPr lang="en-GB" sz="2400" baseline="30000" dirty="0">
                <a:latin typeface="Raleway" pitchFamily="2" charset="0"/>
              </a:rPr>
              <a:t>rd</a:t>
            </a:r>
            <a:r>
              <a:rPr lang="en-GB" sz="2400" dirty="0">
                <a:latin typeface="Raleway" pitchFamily="2" charset="0"/>
              </a:rPr>
              <a:t> on the Index. It has competed in the Summer Olympics since 1964, winning one silver medal for athletics. Senegal, Nigeria and Ghana are all part of the </a:t>
            </a:r>
            <a:r>
              <a:rPr lang="en-GB" sz="2400" dirty="0">
                <a:latin typeface="Raleway" pitchFamily="2" charset="0"/>
                <a:hlinkClick r:id="rId7"/>
              </a:rPr>
              <a:t>small group of African countries</a:t>
            </a:r>
            <a:r>
              <a:rPr lang="en-GB" sz="2400" dirty="0">
                <a:latin typeface="Raleway" pitchFamily="2" charset="0"/>
              </a:rPr>
              <a:t> that have also competed at the Winter Olympics.</a:t>
            </a:r>
          </a:p>
          <a:p>
            <a:pPr marL="0" indent="0">
              <a:lnSpc>
                <a:spcPct val="100000"/>
              </a:lnSpc>
              <a:spcBef>
                <a:spcPts val="0"/>
              </a:spcBef>
              <a:spcAft>
                <a:spcPts val="1000"/>
              </a:spcAft>
              <a:buNone/>
            </a:pPr>
            <a:r>
              <a:rPr lang="en-GB" sz="2400" dirty="0">
                <a:latin typeface="Raleway" pitchFamily="2" charset="0"/>
              </a:rPr>
              <a:t>Despite challenges with communicable disease and urban-rural inequalities, upcoming ILC research shows that Senegal has made great improvements in UHC. Between 2000 and 2021, it saw the third-highest coverage increase in Africa, and the 13</a:t>
            </a:r>
            <a:r>
              <a:rPr lang="en-GB" sz="2400" baseline="30000" dirty="0">
                <a:latin typeface="Raleway" pitchFamily="2" charset="0"/>
              </a:rPr>
              <a:t>th</a:t>
            </a:r>
            <a:r>
              <a:rPr lang="en-GB" sz="2400" dirty="0">
                <a:latin typeface="Raleway" pitchFamily="2" charset="0"/>
              </a:rPr>
              <a:t> highest increase worldwide. </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Prevention triathlon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 </a:t>
            </a:r>
            <a:r>
              <a:rPr lang="en-US" sz="4000" b="1" dirty="0">
                <a:solidFill>
                  <a:srgbClr val="F05033"/>
                </a:solidFill>
                <a:latin typeface="Raleway SemiBold" panose="020B0503030101060003" pitchFamily="34" charset="77"/>
              </a:rPr>
              <a:t>Senegal</a:t>
            </a:r>
          </a:p>
        </p:txBody>
      </p:sp>
      <p:pic>
        <p:nvPicPr>
          <p:cNvPr id="11" name="Picture 4" descr="Flag of Senegal">
            <a:extLst>
              <a:ext uri="{FF2B5EF4-FFF2-40B4-BE49-F238E27FC236}">
                <a16:creationId xmlns:a16="http://schemas.microsoft.com/office/drawing/2014/main" id="{D2CFF86E-0D22-8D0F-FE1F-CC484106AA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1783" y="465431"/>
            <a:ext cx="1348958" cy="899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29133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or diet and a lack of exercise are hampering progress">
            <a:extLst>
              <a:ext uri="{FF2B5EF4-FFF2-40B4-BE49-F238E27FC236}">
                <a16:creationId xmlns:a16="http://schemas.microsoft.com/office/drawing/2014/main" id="{37B298BA-39CC-BE36-4544-F63169810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775" y="1623323"/>
            <a:ext cx="5927427" cy="424799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9" name="Picture 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1" name="Picture 1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199" y="365125"/>
            <a:ext cx="10617679" cy="1325563"/>
          </a:xfrm>
        </p:spPr>
        <p:txBody>
          <a:bodyPr>
            <a:normAutofit/>
          </a:bodyPr>
          <a:lstStyle/>
          <a:p>
            <a:r>
              <a:rPr lang="en-US" sz="4000" b="1" dirty="0">
                <a:solidFill>
                  <a:srgbClr val="F05033"/>
                </a:solidFill>
                <a:latin typeface="Raleway SemiBold" panose="020B0503030101060003" pitchFamily="34" charset="77"/>
              </a:rPr>
              <a:t>Index findings on malnutrition</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4" y="2005165"/>
            <a:ext cx="4459515" cy="3280455"/>
          </a:xfrm>
        </p:spPr>
        <p:txBody>
          <a:bodyPr>
            <a:noAutofit/>
          </a:bodyPr>
          <a:lstStyle/>
          <a:p>
            <a:pPr marL="0" indent="0">
              <a:lnSpc>
                <a:spcPct val="100000"/>
              </a:lnSpc>
              <a:spcBef>
                <a:spcPts val="0"/>
              </a:spcBef>
              <a:spcAft>
                <a:spcPts val="600"/>
              </a:spcAft>
              <a:buNone/>
            </a:pPr>
            <a:r>
              <a:rPr lang="en-US" sz="2400" dirty="0">
                <a:latin typeface="Raleway" pitchFamily="2" charset="0"/>
              </a:rPr>
              <a:t>In the Index, higher-ranked countries have a greater obesity burden, while lower- ranked ones have a greater burden of  undernourishment.</a:t>
            </a:r>
          </a:p>
          <a:p>
            <a:pPr marL="0" indent="0">
              <a:lnSpc>
                <a:spcPct val="100000"/>
              </a:lnSpc>
              <a:spcBef>
                <a:spcPts val="0"/>
              </a:spcBef>
              <a:spcAft>
                <a:spcPts val="600"/>
              </a:spcAft>
              <a:buNone/>
            </a:pPr>
            <a:r>
              <a:rPr lang="en-US" sz="2400" dirty="0">
                <a:latin typeface="Raleway" pitchFamily="2" charset="0"/>
              </a:rPr>
              <a:t>88% of countries worldwide experience more than one form of poor nutrition.</a:t>
            </a:r>
            <a:endParaRPr lang="en-GB" sz="2400" dirty="0">
              <a:latin typeface="Raleway" pitchFamily="2" charset="0"/>
            </a:endParaRPr>
          </a:p>
        </p:txBody>
      </p:sp>
    </p:spTree>
    <p:extLst>
      <p:ext uri="{BB962C8B-B14F-4D97-AF65-F5344CB8AC3E}">
        <p14:creationId xmlns:p14="http://schemas.microsoft.com/office/powerpoint/2010/main" val="2917495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4. Sport climbing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10771" y="2140858"/>
            <a:ext cx="10635229" cy="2951238"/>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sport climbing in our Olympics?</a:t>
            </a:r>
          </a:p>
          <a:p>
            <a:pPr marL="0" indent="0">
              <a:lnSpc>
                <a:spcPct val="100000"/>
              </a:lnSpc>
              <a:spcBef>
                <a:spcPts val="0"/>
              </a:spcBef>
              <a:spcAft>
                <a:spcPts val="1600"/>
              </a:spcAft>
              <a:buNone/>
            </a:pPr>
            <a:r>
              <a:rPr lang="en-US" sz="2400" dirty="0">
                <a:latin typeface="Raleway" pitchFamily="2" charset="0"/>
              </a:rPr>
              <a:t>Sport climbing looks at how far how countries have climbed the Healthy Ageing and Prevention Index rankings when we compare 2019 and 2022 data.</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sport climbing made its Olympic debut at Tokyo 2020, with Spain taking gold in the men’s event and Slovenia in the women’s event.</a:t>
            </a:r>
          </a:p>
        </p:txBody>
      </p:sp>
      <p:pic>
        <p:nvPicPr>
          <p:cNvPr id="4" name="Picture 3">
            <a:extLst>
              <a:ext uri="{FF2B5EF4-FFF2-40B4-BE49-F238E27FC236}">
                <a16:creationId xmlns:a16="http://schemas.microsoft.com/office/drawing/2014/main" id="{FE477822-8503-F7D8-79BA-048C5C5F3563}"/>
              </a:ext>
            </a:extLst>
          </p:cNvPr>
          <p:cNvPicPr>
            <a:picLocks noChangeAspect="1"/>
          </p:cNvPicPr>
          <p:nvPr/>
        </p:nvPicPr>
        <p:blipFill>
          <a:blip r:embed="rId6">
            <a:alphaModFix/>
          </a:blip>
          <a:stretch>
            <a:fillRect/>
          </a:stretch>
        </p:blipFill>
        <p:spPr>
          <a:xfrm flipH="1">
            <a:off x="10650221" y="246376"/>
            <a:ext cx="895780" cy="1223998"/>
          </a:xfrm>
          <a:prstGeom prst="rect">
            <a:avLst/>
          </a:prstGeom>
        </p:spPr>
      </p:pic>
    </p:spTree>
    <p:extLst>
      <p:ext uri="{BB962C8B-B14F-4D97-AF65-F5344CB8AC3E}">
        <p14:creationId xmlns:p14="http://schemas.microsoft.com/office/powerpoint/2010/main" val="99241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sport climbing?</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26104" y="2140099"/>
            <a:ext cx="10527696" cy="3218090"/>
          </a:xfrm>
        </p:spPr>
        <p:txBody>
          <a:bodyPr>
            <a:noAutofit/>
          </a:bodyPr>
          <a:lstStyle/>
          <a:p>
            <a:pPr marL="0" indent="0">
              <a:lnSpc>
                <a:spcPct val="100000"/>
              </a:lnSpc>
              <a:spcBef>
                <a:spcPts val="0"/>
              </a:spcBef>
              <a:spcAft>
                <a:spcPts val="600"/>
              </a:spcAft>
              <a:buNone/>
            </a:pPr>
            <a:r>
              <a:rPr lang="en-US" sz="2400" dirty="0">
                <a:latin typeface="Raleway" pitchFamily="2" charset="0"/>
              </a:rPr>
              <a:t>We based our sport climbing scores on a comparison of Wave 1 (2019) with Wave 2 (2022) Index data. </a:t>
            </a:r>
          </a:p>
          <a:p>
            <a:pPr marL="0" indent="0">
              <a:lnSpc>
                <a:spcPct val="100000"/>
              </a:lnSpc>
              <a:spcBef>
                <a:spcPts val="0"/>
              </a:spcBef>
              <a:spcAft>
                <a:spcPts val="600"/>
              </a:spcAft>
              <a:buNone/>
            </a:pPr>
            <a:r>
              <a:rPr lang="en-US" sz="2400" dirty="0">
                <a:latin typeface="Raleway" pitchFamily="2" charset="0"/>
              </a:rPr>
              <a:t>The number of places climbed indicates how much a country’s Index position has improved across six healthy ageing metrics.</a:t>
            </a:r>
            <a:endParaRPr lang="en-GB" sz="2400" dirty="0">
              <a:latin typeface="Raleway" pitchFamily="2" charset="0"/>
            </a:endParaRPr>
          </a:p>
        </p:txBody>
      </p:sp>
    </p:spTree>
    <p:extLst>
      <p:ext uri="{BB962C8B-B14F-4D97-AF65-F5344CB8AC3E}">
        <p14:creationId xmlns:p14="http://schemas.microsoft.com/office/powerpoint/2010/main" val="2382286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8" name="Picture 27"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9" name="Picture 28"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26105" y="280458"/>
            <a:ext cx="10515600" cy="1325563"/>
          </a:xfrm>
        </p:spPr>
        <p:txBody>
          <a:bodyPr>
            <a:normAutofit/>
          </a:bodyPr>
          <a:lstStyle/>
          <a:p>
            <a:r>
              <a:rPr lang="en-US" sz="4000" b="1" dirty="0">
                <a:solidFill>
                  <a:srgbClr val="F05033"/>
                </a:solidFill>
                <a:latin typeface="Raleway SemiBold" panose="020B0503030101060003" pitchFamily="34" charset="77"/>
              </a:rPr>
              <a:t>Who wins gold in our sport climbing?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14008" y="1970769"/>
            <a:ext cx="6031897" cy="4008168"/>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Botswana </a:t>
            </a:r>
            <a:r>
              <a:rPr lang="en-GB" sz="2400" b="1" dirty="0">
                <a:solidFill>
                  <a:srgbClr val="00B050"/>
                </a:solidFill>
                <a:latin typeface="Raleway" pitchFamily="2" charset="0"/>
              </a:rPr>
              <a:t>↑ 24 places</a:t>
            </a:r>
          </a:p>
          <a:p>
            <a:pPr marL="0" indent="0">
              <a:lnSpc>
                <a:spcPct val="100000"/>
              </a:lnSpc>
              <a:spcBef>
                <a:spcPts val="0"/>
              </a:spcBef>
              <a:spcAft>
                <a:spcPts val="10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Latvia, Saudi Arabia &amp; Zimbabwe </a:t>
            </a:r>
            <a:r>
              <a:rPr lang="en-GB" sz="2400" b="1" dirty="0">
                <a:solidFill>
                  <a:srgbClr val="00B050"/>
                </a:solidFill>
                <a:latin typeface="Raleway" pitchFamily="2" charset="0"/>
              </a:rPr>
              <a:t>↑ 13 places </a:t>
            </a:r>
          </a:p>
          <a:p>
            <a:pPr marL="0" indent="0">
              <a:lnSpc>
                <a:spcPct val="100000"/>
              </a:lnSpc>
              <a:spcBef>
                <a:spcPts val="0"/>
              </a:spcBef>
              <a:spcAft>
                <a:spcPts val="10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Rep. of the Congo </a:t>
            </a:r>
            <a:r>
              <a:rPr lang="en-GB" sz="2400" b="1" dirty="0">
                <a:solidFill>
                  <a:srgbClr val="00B050"/>
                </a:solidFill>
                <a:latin typeface="Raleway" pitchFamily="2" charset="0"/>
              </a:rPr>
              <a:t>↑ 11 places </a:t>
            </a:r>
            <a:endParaRPr lang="en-GB" sz="2400" dirty="0">
              <a:latin typeface="Raleway" pitchFamily="2" charset="0"/>
            </a:endParaRPr>
          </a:p>
          <a:p>
            <a:pPr marL="0" indent="0">
              <a:buNone/>
            </a:pPr>
            <a:endParaRPr lang="en-GB" dirty="0">
              <a:latin typeface="Raleway" pitchFamily="2" charset="0"/>
            </a:endParaRPr>
          </a:p>
        </p:txBody>
      </p:sp>
      <p:pic>
        <p:nvPicPr>
          <p:cNvPr id="9" name="Picture 2" descr="Flag of Botswana">
            <a:extLst>
              <a:ext uri="{FF2B5EF4-FFF2-40B4-BE49-F238E27FC236}">
                <a16:creationId xmlns:a16="http://schemas.microsoft.com/office/drawing/2014/main" id="{E3B91273-C513-0595-3140-92B362695BB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2603" y="2826494"/>
            <a:ext cx="1080000"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1" name="Picture 10" descr="Flag of the Republic of Congo">
            <a:extLst>
              <a:ext uri="{FF2B5EF4-FFF2-40B4-BE49-F238E27FC236}">
                <a16:creationId xmlns:a16="http://schemas.microsoft.com/office/drawing/2014/main" id="{73EF970A-B613-F000-81D9-820A42BA00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7707" y="3629977"/>
            <a:ext cx="1080000"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9220" name="Picture 4" descr="Flag of Latvia">
            <a:extLst>
              <a:ext uri="{FF2B5EF4-FFF2-40B4-BE49-F238E27FC236}">
                <a16:creationId xmlns:a16="http://schemas.microsoft.com/office/drawing/2014/main" id="{2BAD0E42-9467-A28E-9DC3-FC4FCD626E2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5877" y="1943108"/>
            <a:ext cx="1079996" cy="683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E1596710-59E3-F4FB-C27F-5E5959345EF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5880" y="2688397"/>
            <a:ext cx="1079993"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9224" name="Picture 8" descr="Flag of Zimbabwe">
            <a:extLst>
              <a:ext uri="{FF2B5EF4-FFF2-40B4-BE49-F238E27FC236}">
                <a16:creationId xmlns:a16="http://schemas.microsoft.com/office/drawing/2014/main" id="{4C665BF3-E4D7-8F51-FB01-B2741A629C1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5880" y="3433687"/>
            <a:ext cx="1080000" cy="683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11"/>
          <a:stretch>
            <a:fillRect/>
          </a:stretch>
        </p:blipFill>
        <p:spPr>
          <a:xfrm>
            <a:off x="7653974" y="3583249"/>
            <a:ext cx="3763192" cy="1763996"/>
          </a:xfrm>
          <a:prstGeom prst="rect">
            <a:avLst/>
          </a:prstGeom>
        </p:spPr>
      </p:pic>
    </p:spTree>
    <p:extLst>
      <p:ext uri="{BB962C8B-B14F-4D97-AF65-F5344CB8AC3E}">
        <p14:creationId xmlns:p14="http://schemas.microsoft.com/office/powerpoint/2010/main" val="3444851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9" name="Picture 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0" name="Picture 9"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1007530" y="-94489"/>
            <a:ext cx="10515600" cy="1325563"/>
          </a:xfrm>
        </p:spPr>
        <p:txBody>
          <a:bodyPr>
            <a:normAutofit/>
          </a:bodyPr>
          <a:lstStyle/>
          <a:p>
            <a:r>
              <a:rPr lang="en-US" sz="4000" b="1" dirty="0">
                <a:solidFill>
                  <a:srgbClr val="F05033"/>
                </a:solidFill>
                <a:latin typeface="Raleway SemiBold" panose="020B0503030101060003" pitchFamily="34" charset="77"/>
              </a:rPr>
              <a:t>Sport climbing top 10</a:t>
            </a:r>
          </a:p>
        </p:txBody>
      </p:sp>
      <p:graphicFrame>
        <p:nvGraphicFramePr>
          <p:cNvPr id="11" name="Table 10">
            <a:extLst>
              <a:ext uri="{FF2B5EF4-FFF2-40B4-BE49-F238E27FC236}">
                <a16:creationId xmlns:a16="http://schemas.microsoft.com/office/drawing/2014/main" id="{8A8ABDD4-F42A-BD6B-D071-E08278B5CC70}"/>
              </a:ext>
            </a:extLst>
          </p:cNvPr>
          <p:cNvGraphicFramePr>
            <a:graphicFrameLocks noGrp="1"/>
          </p:cNvGraphicFramePr>
          <p:nvPr>
            <p:extLst>
              <p:ext uri="{D42A27DB-BD31-4B8C-83A1-F6EECF244321}">
                <p14:modId xmlns:p14="http://schemas.microsoft.com/office/powerpoint/2010/main" val="4030115672"/>
              </p:ext>
            </p:extLst>
          </p:nvPr>
        </p:nvGraphicFramePr>
        <p:xfrm>
          <a:off x="1040192" y="1090268"/>
          <a:ext cx="10111620" cy="4558201"/>
        </p:xfrm>
        <a:graphic>
          <a:graphicData uri="http://schemas.openxmlformats.org/drawingml/2006/table">
            <a:tbl>
              <a:tblPr/>
              <a:tblGrid>
                <a:gridCol w="2527905">
                  <a:extLst>
                    <a:ext uri="{9D8B030D-6E8A-4147-A177-3AD203B41FA5}">
                      <a16:colId xmlns:a16="http://schemas.microsoft.com/office/drawing/2014/main" val="80280325"/>
                    </a:ext>
                  </a:extLst>
                </a:gridCol>
                <a:gridCol w="3519714">
                  <a:extLst>
                    <a:ext uri="{9D8B030D-6E8A-4147-A177-3AD203B41FA5}">
                      <a16:colId xmlns:a16="http://schemas.microsoft.com/office/drawing/2014/main" val="3077674945"/>
                    </a:ext>
                  </a:extLst>
                </a:gridCol>
                <a:gridCol w="4064001">
                  <a:extLst>
                    <a:ext uri="{9D8B030D-6E8A-4147-A177-3AD203B41FA5}">
                      <a16:colId xmlns:a16="http://schemas.microsoft.com/office/drawing/2014/main" val="2998356577"/>
                    </a:ext>
                  </a:extLst>
                </a:gridCol>
              </a:tblGrid>
              <a:tr h="271174">
                <a:tc>
                  <a:txBody>
                    <a:bodyPr/>
                    <a:lstStyle/>
                    <a:p>
                      <a:pPr algn="ctr" fontAlgn="b"/>
                      <a:r>
                        <a:rPr lang="en-GB" sz="16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000000"/>
                          </a:solidFill>
                          <a:effectLst/>
                          <a:latin typeface="Raleway" pitchFamily="2" charset="0"/>
                        </a:rPr>
                        <a:t>Index places climbed (2019 vs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295390"/>
                  </a:ext>
                </a:extLst>
              </a:tr>
              <a:tr h="225633">
                <a:tc>
                  <a:txBody>
                    <a:bodyPr/>
                    <a:lstStyle/>
                    <a:p>
                      <a:pPr algn="ctr" fontAlgn="b"/>
                      <a:r>
                        <a:rPr lang="en-GB" sz="1100" b="0" i="0" u="none" strike="noStrike" dirty="0">
                          <a:solidFill>
                            <a:srgbClr val="000000"/>
                          </a:solidFill>
                          <a:effectLst/>
                          <a:highlight>
                            <a:srgbClr val="FFC000"/>
                          </a:highligh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100" b="0" i="0" u="none" strike="noStrike">
                          <a:solidFill>
                            <a:srgbClr val="000000"/>
                          </a:solidFill>
                          <a:effectLst/>
                          <a:highlight>
                            <a:srgbClr val="FFC000"/>
                          </a:highlight>
                          <a:latin typeface="Raleway" pitchFamily="2" charset="0"/>
                        </a:rPr>
                        <a:t>Botswana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100" b="0" i="0" u="none" strike="noStrike">
                          <a:solidFill>
                            <a:srgbClr val="000000"/>
                          </a:solidFill>
                          <a:effectLst/>
                          <a:highlight>
                            <a:srgbClr val="FFC000"/>
                          </a:highlight>
                          <a:latin typeface="Raleway" pitchFamily="2"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26736218"/>
                  </a:ext>
                </a:extLst>
              </a:tr>
              <a:tr h="225633">
                <a:tc>
                  <a:txBody>
                    <a:bodyPr/>
                    <a:lstStyle/>
                    <a:p>
                      <a:pPr algn="ctr" fontAlgn="b"/>
                      <a:r>
                        <a:rPr lang="en-GB" sz="1100" b="0" i="0" u="none" strike="noStrike">
                          <a:solidFill>
                            <a:srgbClr val="000000"/>
                          </a:solidFill>
                          <a:effectLst/>
                          <a:highlight>
                            <a:srgbClr val="D9D9D9"/>
                          </a:highligh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highlight>
                            <a:srgbClr val="D9D9D9"/>
                          </a:highlight>
                          <a:latin typeface="Raleway" pitchFamily="2" charset="0"/>
                        </a:rPr>
                        <a:t>Latvia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a:solidFill>
                            <a:srgbClr val="000000"/>
                          </a:solidFill>
                          <a:effectLst/>
                          <a:highlight>
                            <a:srgbClr val="D9D9D9"/>
                          </a:highligh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196692985"/>
                  </a:ext>
                </a:extLst>
              </a:tr>
              <a:tr h="225633">
                <a:tc>
                  <a:txBody>
                    <a:bodyPr/>
                    <a:lstStyle/>
                    <a:p>
                      <a:pPr algn="ctr" fontAlgn="b"/>
                      <a:r>
                        <a:rPr lang="en-GB" sz="1100" b="0" i="0" u="none" strike="noStrike">
                          <a:solidFill>
                            <a:srgbClr val="000000"/>
                          </a:solidFill>
                          <a:effectLst/>
                          <a:highlight>
                            <a:srgbClr val="D9D9D9"/>
                          </a:highligh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highlight>
                            <a:srgbClr val="D9D9D9"/>
                          </a:highlight>
                          <a:latin typeface="Raleway" pitchFamily="2" charset="0"/>
                        </a:rPr>
                        <a:t>Saudi Arabia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a:solidFill>
                            <a:srgbClr val="000000"/>
                          </a:solidFill>
                          <a:effectLst/>
                          <a:highlight>
                            <a:srgbClr val="D9D9D9"/>
                          </a:highligh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392396842"/>
                  </a:ext>
                </a:extLst>
              </a:tr>
              <a:tr h="225633">
                <a:tc>
                  <a:txBody>
                    <a:bodyPr/>
                    <a:lstStyle/>
                    <a:p>
                      <a:pPr algn="ctr" fontAlgn="b"/>
                      <a:r>
                        <a:rPr lang="en-GB" sz="1100" b="0" i="0" u="none" strike="noStrike">
                          <a:solidFill>
                            <a:srgbClr val="000000"/>
                          </a:solidFill>
                          <a:effectLst/>
                          <a:highlight>
                            <a:srgbClr val="D9D9D9"/>
                          </a:highligh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highlight>
                            <a:srgbClr val="D9D9D9"/>
                          </a:highlight>
                          <a:latin typeface="Raleway" pitchFamily="2" charset="0"/>
                        </a:rPr>
                        <a:t>Zimbabwe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a:solidFill>
                            <a:srgbClr val="000000"/>
                          </a:solidFill>
                          <a:effectLst/>
                          <a:highlight>
                            <a:srgbClr val="D9D9D9"/>
                          </a:highligh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21418171"/>
                  </a:ext>
                </a:extLst>
              </a:tr>
              <a:tr h="225633">
                <a:tc>
                  <a:txBody>
                    <a:bodyPr/>
                    <a:lstStyle/>
                    <a:p>
                      <a:pPr algn="ctr" fontAlgn="b"/>
                      <a:r>
                        <a:rPr lang="en-GB" sz="1100" b="0" i="0" u="none" strike="noStrike">
                          <a:solidFill>
                            <a:srgbClr val="000000"/>
                          </a:solidFill>
                          <a:effectLst/>
                          <a:highlight>
                            <a:srgbClr val="996633"/>
                          </a:highligh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100" b="0" i="0" u="none" strike="noStrike" dirty="0">
                          <a:solidFill>
                            <a:srgbClr val="000000"/>
                          </a:solidFill>
                          <a:effectLst/>
                          <a:highlight>
                            <a:srgbClr val="996633"/>
                          </a:highlight>
                          <a:latin typeface="Raleway" pitchFamily="2" charset="0"/>
                        </a:rPr>
                        <a:t>Republic of the Congo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100" b="0" i="0" u="none" strike="noStrike">
                          <a:solidFill>
                            <a:srgbClr val="000000"/>
                          </a:solidFill>
                          <a:effectLst/>
                          <a:highlight>
                            <a:srgbClr val="996633"/>
                          </a:highlight>
                          <a:latin typeface="Raleway" pitchFamily="2"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261088020"/>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Mexico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5508182"/>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Nicaragua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2423262"/>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Uzbekistan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21413755"/>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Niger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79741664"/>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Burundi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02682236"/>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Estonia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94166963"/>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Croatia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80615940"/>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Vietnam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71088658"/>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Cuba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55141898"/>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Central African Republic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60612368"/>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Togo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72667491"/>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Algeria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09196272"/>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Gabon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11241026"/>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Tanzania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3117735"/>
                  </a:ext>
                </a:extLst>
              </a:tr>
            </a:tbl>
          </a:graphicData>
        </a:graphic>
      </p:graphicFrame>
    </p:spTree>
    <p:extLst>
      <p:ext uri="{BB962C8B-B14F-4D97-AF65-F5344CB8AC3E}">
        <p14:creationId xmlns:p14="http://schemas.microsoft.com/office/powerpoint/2010/main" val="3494898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67529"/>
            <a:ext cx="10760931" cy="3544662"/>
          </a:xfrm>
        </p:spPr>
        <p:txBody>
          <a:bodyPr>
            <a:noAutofit/>
          </a:bodyPr>
          <a:lstStyle/>
          <a:p>
            <a:pPr marL="0" indent="0">
              <a:lnSpc>
                <a:spcPct val="100000"/>
              </a:lnSpc>
              <a:spcBef>
                <a:spcPts val="0"/>
              </a:spcBef>
              <a:spcAft>
                <a:spcPts val="1200"/>
              </a:spcAft>
              <a:buNone/>
            </a:pPr>
            <a:r>
              <a:rPr lang="en-GB" sz="2400" dirty="0">
                <a:latin typeface="Raleway" pitchFamily="2" charset="0"/>
              </a:rPr>
              <a:t>Botswana has a population of 2.4 million. It ranks 85</a:t>
            </a:r>
            <a:r>
              <a:rPr lang="en-GB" sz="2400" baseline="30000" dirty="0">
                <a:latin typeface="Raleway" pitchFamily="2" charset="0"/>
              </a:rPr>
              <a:t>th</a:t>
            </a:r>
            <a:r>
              <a:rPr lang="en-GB" sz="2400" dirty="0">
                <a:latin typeface="Raleway" pitchFamily="2" charset="0"/>
              </a:rPr>
              <a:t> on the Index: the second-highest African country behind Algeria (81</a:t>
            </a:r>
            <a:r>
              <a:rPr lang="en-GB" sz="2400" baseline="30000" dirty="0">
                <a:latin typeface="Raleway" pitchFamily="2" charset="0"/>
              </a:rPr>
              <a:t>st</a:t>
            </a:r>
            <a:r>
              <a:rPr lang="en-GB" sz="2400" dirty="0">
                <a:latin typeface="Raleway" pitchFamily="2" charset="0"/>
              </a:rPr>
              <a:t>).</a:t>
            </a:r>
          </a:p>
          <a:p>
            <a:pPr marL="0" indent="0">
              <a:lnSpc>
                <a:spcPct val="100000"/>
              </a:lnSpc>
              <a:spcBef>
                <a:spcPts val="0"/>
              </a:spcBef>
              <a:spcAft>
                <a:spcPts val="1200"/>
              </a:spcAft>
              <a:buNone/>
            </a:pPr>
            <a:r>
              <a:rPr lang="en-GB" sz="2400" dirty="0">
                <a:latin typeface="Raleway" pitchFamily="2" charset="0"/>
              </a:rPr>
              <a:t>Botswana has competed at the Olympics since Moscow 1980, winning two medals – a silver at London 2012 (800m) and a bronze at Tokyo 2020 (</a:t>
            </a:r>
            <a:r>
              <a:rPr lang="en-US" sz="2400" dirty="0">
                <a:latin typeface="Raleway" pitchFamily="2" charset="0"/>
              </a:rPr>
              <a:t>men's 4 × 400m relay).</a:t>
            </a:r>
          </a:p>
          <a:p>
            <a:pPr marL="0" indent="0">
              <a:lnSpc>
                <a:spcPct val="100000"/>
              </a:lnSpc>
              <a:spcBef>
                <a:spcPts val="0"/>
              </a:spcBef>
              <a:spcAft>
                <a:spcPts val="1200"/>
              </a:spcAft>
              <a:buNone/>
            </a:pPr>
            <a:r>
              <a:rPr lang="en-US" sz="2400" dirty="0">
                <a:latin typeface="Raleway" pitchFamily="2" charset="0"/>
              </a:rPr>
              <a:t>Despite a previous fall in life expectancy due to the HIV/AIDS epidemic, Botswana was </a:t>
            </a:r>
            <a:r>
              <a:rPr lang="en-US" sz="2400" dirty="0">
                <a:latin typeface="Raleway" pitchFamily="2" charset="0"/>
                <a:hlinkClick r:id="rId7"/>
              </a:rPr>
              <a:t>the first country in Africa to offer anti-retroviral drugs</a:t>
            </a:r>
            <a:r>
              <a:rPr lang="en-US" sz="2400" dirty="0">
                <a:latin typeface="Raleway" pitchFamily="2" charset="0"/>
              </a:rPr>
              <a:t> (ARVs) and is one of only five countries to reach the UNAIDS’ </a:t>
            </a:r>
            <a:r>
              <a:rPr lang="en-US" sz="2400" dirty="0">
                <a:latin typeface="Raleway" pitchFamily="2" charset="0"/>
                <a:hlinkClick r:id="rId8"/>
              </a:rPr>
              <a:t>95-95-95 goal</a:t>
            </a:r>
            <a:r>
              <a:rPr lang="en-US" sz="2400" dirty="0">
                <a:latin typeface="Raleway" pitchFamily="2" charset="0"/>
              </a:rPr>
              <a:t>.</a:t>
            </a:r>
            <a:r>
              <a:rPr lang="en-US" dirty="0">
                <a:latin typeface="Raleway" pitchFamily="2" charset="0"/>
              </a:rPr>
              <a:t>*</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80458"/>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Botswana</a:t>
            </a:r>
          </a:p>
        </p:txBody>
      </p:sp>
      <p:pic>
        <p:nvPicPr>
          <p:cNvPr id="6" name="Picture 2" descr="Flag of Botswana">
            <a:extLst>
              <a:ext uri="{FF2B5EF4-FFF2-40B4-BE49-F238E27FC236}">
                <a16:creationId xmlns:a16="http://schemas.microsoft.com/office/drawing/2014/main" id="{25451279-74ED-0E2F-54E8-26DBBFDF9C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3320" y="385377"/>
            <a:ext cx="1440000" cy="959555"/>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8143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47057" y="1910290"/>
            <a:ext cx="10561486" cy="3997407"/>
          </a:xfrm>
        </p:spPr>
        <p:txBody>
          <a:bodyPr>
            <a:noAutofit/>
          </a:bodyPr>
          <a:lstStyle/>
          <a:p>
            <a:pPr marL="0" indent="0">
              <a:lnSpc>
                <a:spcPct val="100000"/>
              </a:lnSpc>
              <a:spcBef>
                <a:spcPts val="0"/>
              </a:spcBef>
              <a:spcAft>
                <a:spcPts val="1200"/>
              </a:spcAft>
              <a:buNone/>
            </a:pPr>
            <a:r>
              <a:rPr lang="en-GB" sz="2400" dirty="0">
                <a:latin typeface="Raleway" pitchFamily="2" charset="0"/>
              </a:rPr>
              <a:t>Latvia ranks 35</a:t>
            </a:r>
            <a:r>
              <a:rPr lang="en-GB" sz="2400" baseline="30000" dirty="0">
                <a:latin typeface="Raleway" pitchFamily="2" charset="0"/>
              </a:rPr>
              <a:t>th</a:t>
            </a:r>
            <a:r>
              <a:rPr lang="en-GB" sz="2400" dirty="0">
                <a:latin typeface="Raleway" pitchFamily="2" charset="0"/>
              </a:rPr>
              <a:t> on the Index. It has a population just shy of </a:t>
            </a:r>
            <a:br>
              <a:rPr lang="en-GB" sz="2400" dirty="0">
                <a:latin typeface="Raleway" pitchFamily="2" charset="0"/>
              </a:rPr>
            </a:br>
            <a:r>
              <a:rPr lang="en-GB" sz="2400" dirty="0">
                <a:latin typeface="Raleway" pitchFamily="2" charset="0"/>
              </a:rPr>
              <a:t>2 million. Latvia ranks higher than its peers in the Baltic states and Eastern Europe, except for Estonia (25</a:t>
            </a:r>
            <a:r>
              <a:rPr lang="en-GB" sz="2400" baseline="30000" dirty="0">
                <a:latin typeface="Raleway" pitchFamily="2" charset="0"/>
              </a:rPr>
              <a:t>th</a:t>
            </a:r>
            <a:r>
              <a:rPr lang="en-GB" sz="2400" dirty="0">
                <a:latin typeface="Raleway" pitchFamily="2" charset="0"/>
              </a:rPr>
              <a:t>).</a:t>
            </a:r>
          </a:p>
          <a:p>
            <a:pPr marL="0" indent="0">
              <a:lnSpc>
                <a:spcPct val="100000"/>
              </a:lnSpc>
              <a:spcBef>
                <a:spcPts val="0"/>
              </a:spcBef>
              <a:spcAft>
                <a:spcPts val="1200"/>
              </a:spcAft>
              <a:buNone/>
            </a:pPr>
            <a:r>
              <a:rPr lang="en-GB" sz="2400" dirty="0">
                <a:latin typeface="Raleway" pitchFamily="2" charset="0"/>
              </a:rPr>
              <a:t>Since independence in 1991, Latvia has taken 18 medals at the Summer Olympics, winning gold in cycling, gymnastics and the 3 x 3 basketball.</a:t>
            </a:r>
          </a:p>
          <a:p>
            <a:pPr marL="0" indent="0">
              <a:lnSpc>
                <a:spcPct val="100000"/>
              </a:lnSpc>
              <a:spcBef>
                <a:spcPts val="0"/>
              </a:spcBef>
              <a:spcAft>
                <a:spcPts val="1200"/>
              </a:spcAft>
              <a:buNone/>
            </a:pPr>
            <a:r>
              <a:rPr lang="en-GB" sz="2400" dirty="0">
                <a:latin typeface="Raleway" pitchFamily="2" charset="0"/>
              </a:rPr>
              <a:t>Latvia has a UHC system largely funded through taxation. </a:t>
            </a:r>
            <a:r>
              <a:rPr lang="en-GB" sz="2400" dirty="0">
                <a:latin typeface="Raleway" pitchFamily="2" charset="0"/>
                <a:hlinkClick r:id="rId7"/>
              </a:rPr>
              <a:t>Latvia spends 7.5% of its GDP on healthcare</a:t>
            </a:r>
            <a:r>
              <a:rPr lang="en-GB" sz="2400" dirty="0">
                <a:latin typeface="Raleway" pitchFamily="2" charset="0"/>
              </a:rPr>
              <a:t>, which compares with the EU average of 10.9%.</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Latvia</a:t>
            </a:r>
          </a:p>
        </p:txBody>
      </p:sp>
      <p:pic>
        <p:nvPicPr>
          <p:cNvPr id="4" name="Picture 4" descr="Flag of Latvia">
            <a:extLst>
              <a:ext uri="{FF2B5EF4-FFF2-40B4-BE49-F238E27FC236}">
                <a16:creationId xmlns:a16="http://schemas.microsoft.com/office/drawing/2014/main" id="{83B1DCBD-9750-CA00-50E0-5161200D6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6546" y="443070"/>
            <a:ext cx="1511997"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99615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5" y="1861908"/>
            <a:ext cx="10709066" cy="3997407"/>
          </a:xfrm>
        </p:spPr>
        <p:txBody>
          <a:bodyPr>
            <a:noAutofit/>
          </a:bodyPr>
          <a:lstStyle/>
          <a:p>
            <a:pPr marL="0" indent="0">
              <a:lnSpc>
                <a:spcPct val="100000"/>
              </a:lnSpc>
              <a:spcBef>
                <a:spcPts val="0"/>
              </a:spcBef>
              <a:spcAft>
                <a:spcPts val="1000"/>
              </a:spcAft>
              <a:buNone/>
            </a:pPr>
            <a:r>
              <a:rPr lang="en-GB" sz="2400" dirty="0">
                <a:latin typeface="Raleway" pitchFamily="2" charset="0"/>
              </a:rPr>
              <a:t>Saudi Arabia has a population of 37 million. It ranks 47</a:t>
            </a:r>
            <a:r>
              <a:rPr lang="en-GB" sz="2400" baseline="30000" dirty="0">
                <a:latin typeface="Raleway" pitchFamily="2" charset="0"/>
              </a:rPr>
              <a:t>th</a:t>
            </a:r>
            <a:r>
              <a:rPr lang="en-GB" sz="2400" dirty="0">
                <a:latin typeface="Raleway" pitchFamily="2" charset="0"/>
              </a:rPr>
              <a:t> on the Index, making it the fourth-highest ranked Arab nation, behind Qatar (46</a:t>
            </a:r>
            <a:r>
              <a:rPr lang="en-GB" sz="2400" baseline="30000" dirty="0">
                <a:latin typeface="Raleway" pitchFamily="2" charset="0"/>
              </a:rPr>
              <a:t>th</a:t>
            </a:r>
            <a:r>
              <a:rPr lang="en-GB" sz="2400" dirty="0">
                <a:latin typeface="Raleway" pitchFamily="2" charset="0"/>
              </a:rPr>
              <a:t>), Kuwait (19</a:t>
            </a:r>
            <a:r>
              <a:rPr lang="en-GB" sz="2400" baseline="30000" dirty="0">
                <a:latin typeface="Raleway" pitchFamily="2" charset="0"/>
              </a:rPr>
              <a:t>th</a:t>
            </a:r>
            <a:r>
              <a:rPr lang="en-GB" sz="2400" dirty="0">
                <a:latin typeface="Raleway" pitchFamily="2" charset="0"/>
              </a:rPr>
              <a:t>) and the UAE (17</a:t>
            </a:r>
            <a:r>
              <a:rPr lang="en-GB" sz="2400" baseline="30000" dirty="0">
                <a:latin typeface="Raleway" pitchFamily="2" charset="0"/>
              </a:rPr>
              <a:t>th</a:t>
            </a:r>
            <a:r>
              <a:rPr lang="en-GB" sz="2400" dirty="0">
                <a:latin typeface="Raleway" pitchFamily="2" charset="0"/>
              </a:rPr>
              <a:t>).</a:t>
            </a:r>
          </a:p>
          <a:p>
            <a:pPr marL="0" indent="0">
              <a:lnSpc>
                <a:spcPct val="100000"/>
              </a:lnSpc>
              <a:spcBef>
                <a:spcPts val="0"/>
              </a:spcBef>
              <a:spcAft>
                <a:spcPts val="1000"/>
              </a:spcAft>
              <a:buNone/>
            </a:pPr>
            <a:r>
              <a:rPr lang="en-GB" sz="2400" dirty="0">
                <a:latin typeface="Raleway" pitchFamily="2" charset="0"/>
              </a:rPr>
              <a:t>Since first competing at Munich 1972, it has won four medals – two silver and two bronze (with both bronzes in equestrian).</a:t>
            </a:r>
          </a:p>
          <a:p>
            <a:pPr marL="0" indent="0">
              <a:lnSpc>
                <a:spcPct val="100000"/>
              </a:lnSpc>
              <a:spcBef>
                <a:spcPts val="0"/>
              </a:spcBef>
              <a:spcAft>
                <a:spcPts val="1000"/>
              </a:spcAft>
              <a:buNone/>
            </a:pPr>
            <a:r>
              <a:rPr lang="en-GB" sz="2400" dirty="0">
                <a:latin typeface="Raleway" pitchFamily="2" charset="0"/>
              </a:rPr>
              <a:t>Saudi Arabia provides free healthcare to its citizens through government agencies. The Saudi Ministry of Health recently launched a </a:t>
            </a:r>
            <a:r>
              <a:rPr lang="en-US" sz="2400" dirty="0">
                <a:latin typeface="Raleway" pitchFamily="2" charset="0"/>
                <a:hlinkClick r:id="rId7"/>
              </a:rPr>
              <a:t>Diet and Physical Activity Strategy</a:t>
            </a:r>
            <a:r>
              <a:rPr lang="en-US" sz="2400" dirty="0">
                <a:latin typeface="Raleway" pitchFamily="2" charset="0"/>
              </a:rPr>
              <a:t> </a:t>
            </a:r>
            <a:r>
              <a:rPr lang="en-GB" sz="2400" dirty="0">
                <a:latin typeface="Raleway" pitchFamily="2" charset="0"/>
              </a:rPr>
              <a:t>to combat obesity and physical inactivity.</a:t>
            </a:r>
          </a:p>
          <a:p>
            <a:pPr marL="0" indent="0">
              <a:lnSpc>
                <a:spcPct val="100000"/>
              </a:lnSpc>
              <a:spcBef>
                <a:spcPts val="0"/>
              </a:spcBef>
              <a:spcAft>
                <a:spcPts val="1000"/>
              </a:spcAft>
              <a:buNone/>
            </a:pPr>
            <a:endParaRPr lang="en-GB" sz="2400" dirty="0">
              <a:highlight>
                <a:srgbClr val="FFFF00"/>
              </a:highlight>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50295" y="256268"/>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Saudi Arabia</a:t>
            </a:r>
          </a:p>
        </p:txBody>
      </p:sp>
      <p:pic>
        <p:nvPicPr>
          <p:cNvPr id="4" name="Picture 6">
            <a:extLst>
              <a:ext uri="{FF2B5EF4-FFF2-40B4-BE49-F238E27FC236}">
                <a16:creationId xmlns:a16="http://schemas.microsoft.com/office/drawing/2014/main" id="{59779EB4-30AF-FFA1-2FAC-520A96DD6B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1089" y="439346"/>
            <a:ext cx="1350842" cy="899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20592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79" y="2056189"/>
            <a:ext cx="10793791" cy="3839411"/>
          </a:xfrm>
        </p:spPr>
        <p:txBody>
          <a:bodyPr>
            <a:noAutofit/>
          </a:bodyPr>
          <a:lstStyle/>
          <a:p>
            <a:pPr marL="0" indent="0">
              <a:lnSpc>
                <a:spcPct val="100000"/>
              </a:lnSpc>
              <a:spcBef>
                <a:spcPts val="0"/>
              </a:spcBef>
              <a:spcAft>
                <a:spcPts val="1000"/>
              </a:spcAft>
              <a:buNone/>
            </a:pPr>
            <a:r>
              <a:rPr lang="en-GB" sz="2400" dirty="0">
                <a:latin typeface="Raleway" pitchFamily="2" charset="0"/>
              </a:rPr>
              <a:t>With 16 million people, Zimbabwe ranks 118</a:t>
            </a:r>
            <a:r>
              <a:rPr lang="en-GB" sz="2400" baseline="30000" dirty="0">
                <a:latin typeface="Raleway" pitchFamily="2" charset="0"/>
              </a:rPr>
              <a:t>th</a:t>
            </a:r>
            <a:r>
              <a:rPr lang="en-GB" sz="2400" dirty="0">
                <a:latin typeface="Raleway" pitchFamily="2" charset="0"/>
              </a:rPr>
              <a:t> on the </a:t>
            </a:r>
            <a:r>
              <a:rPr lang="en-GB" sz="2400">
                <a:latin typeface="Raleway" pitchFamily="2" charset="0"/>
              </a:rPr>
              <a:t>ILC’s </a:t>
            </a:r>
            <a:r>
              <a:rPr lang="en-GB" sz="2400" dirty="0">
                <a:latin typeface="Raleway" pitchFamily="2" charset="0"/>
              </a:rPr>
              <a:t>Index.</a:t>
            </a:r>
          </a:p>
          <a:p>
            <a:pPr marL="0" indent="0">
              <a:lnSpc>
                <a:spcPct val="100000"/>
              </a:lnSpc>
              <a:spcBef>
                <a:spcPts val="0"/>
              </a:spcBef>
              <a:spcAft>
                <a:spcPts val="1000"/>
              </a:spcAft>
              <a:buNone/>
            </a:pPr>
            <a:r>
              <a:rPr lang="en-GB" sz="2400" dirty="0">
                <a:latin typeface="Raleway" pitchFamily="2" charset="0"/>
              </a:rPr>
              <a:t>Zimbabwe has competed at the Summer Olympics since its formation in 1980, winning a total of eight medals. Seven of these were won by Kirsty Coventry for swimming, while the women’s field hockey team took gold in 1980.</a:t>
            </a:r>
          </a:p>
          <a:p>
            <a:pPr marL="0" indent="0">
              <a:lnSpc>
                <a:spcPct val="100000"/>
              </a:lnSpc>
              <a:spcBef>
                <a:spcPts val="0"/>
              </a:spcBef>
              <a:spcAft>
                <a:spcPts val="1000"/>
              </a:spcAft>
              <a:buNone/>
            </a:pPr>
            <a:r>
              <a:rPr lang="en-GB" sz="2400" dirty="0">
                <a:latin typeface="Raleway" pitchFamily="2" charset="0"/>
              </a:rPr>
              <a:t>Like Botswana, Zimbabwe has faced challenges with the HIV/AIDS epidemic, but has also reached </a:t>
            </a:r>
            <a:r>
              <a:rPr lang="en-GB" sz="2400" dirty="0">
                <a:latin typeface="Raleway" pitchFamily="2" charset="0"/>
                <a:hlinkClick r:id="rId7"/>
              </a:rPr>
              <a:t>UNAIDS’ 95-95-95 goal</a:t>
            </a:r>
            <a:r>
              <a:rPr lang="en-GB" sz="2400" dirty="0">
                <a:latin typeface="Raleway" pitchFamily="2" charset="0"/>
              </a:rPr>
              <a:t>. After declining in the 1990s, </a:t>
            </a:r>
            <a:r>
              <a:rPr lang="en-GB" sz="2400" dirty="0">
                <a:latin typeface="Raleway" pitchFamily="2" charset="0"/>
                <a:hlinkClick r:id="rId8"/>
              </a:rPr>
              <a:t>life expectancy in Zimbabwe started rising</a:t>
            </a:r>
            <a:r>
              <a:rPr lang="en-GB" sz="2400" dirty="0">
                <a:latin typeface="Raleway" pitchFamily="2" charset="0"/>
              </a:rPr>
              <a:t> in the early 2000s.</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74485" y="304649"/>
            <a:ext cx="8366276"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Zimbabwe</a:t>
            </a:r>
          </a:p>
        </p:txBody>
      </p:sp>
      <p:pic>
        <p:nvPicPr>
          <p:cNvPr id="4" name="Picture 8" descr="Flag of Zimbabwe">
            <a:extLst>
              <a:ext uri="{FF2B5EF4-FFF2-40B4-BE49-F238E27FC236}">
                <a16:creationId xmlns:a16="http://schemas.microsoft.com/office/drawing/2014/main" id="{EC4A5BB7-3CD1-D72A-7834-20067E560D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2844" y="459814"/>
            <a:ext cx="1619992"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266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ing-for-gold-background-thinn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765627" y="498174"/>
            <a:ext cx="10712752" cy="1325563"/>
          </a:xfrm>
        </p:spPr>
        <p:txBody>
          <a:bodyPr>
            <a:normAutofit/>
          </a:bodyPr>
          <a:lstStyle/>
          <a:p>
            <a:r>
              <a:rPr lang="en-US" sz="4000" b="1" dirty="0">
                <a:solidFill>
                  <a:srgbClr val="F05033"/>
                </a:solidFill>
                <a:latin typeface="Raleway SemiBold" panose="020B0503030101060003" pitchFamily="34" charset="77"/>
              </a:rPr>
              <a:t>Physical activity and prevention are key for healthier lives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46664" y="2491240"/>
            <a:ext cx="10631715" cy="2927426"/>
          </a:xfrm>
        </p:spPr>
        <p:txBody>
          <a:bodyPr>
            <a:noAutofit/>
          </a:bodyPr>
          <a:lstStyle/>
          <a:p>
            <a:pPr marL="0" indent="0">
              <a:lnSpc>
                <a:spcPct val="100000"/>
              </a:lnSpc>
              <a:spcBef>
                <a:spcPts val="0"/>
              </a:spcBef>
              <a:spcAft>
                <a:spcPts val="1200"/>
              </a:spcAft>
              <a:buNone/>
            </a:pPr>
            <a:r>
              <a:rPr lang="en-GB" sz="2400" b="1" dirty="0">
                <a:latin typeface="Raleway" pitchFamily="2" charset="0"/>
              </a:rPr>
              <a:t>The world is ageing – by 2050 </a:t>
            </a:r>
            <a:r>
              <a:rPr lang="en-GB" sz="2400" b="1" dirty="0">
                <a:latin typeface="Raleway" pitchFamily="2" charset="0"/>
                <a:hlinkClick r:id="rId4"/>
              </a:rPr>
              <a:t>one in six people will be aged 65 and over</a:t>
            </a:r>
            <a:r>
              <a:rPr lang="en-GB" sz="2400" dirty="0">
                <a:latin typeface="Raleway" pitchFamily="2" charset="0"/>
              </a:rPr>
              <a:t>. </a:t>
            </a:r>
            <a:r>
              <a:rPr lang="en-US" sz="2400" dirty="0">
                <a:latin typeface="Raleway" pitchFamily="2" charset="0"/>
              </a:rPr>
              <a:t>Helping everyone remain in good health is key to improving longevity and achieving longer, healthier lives.</a:t>
            </a:r>
          </a:p>
          <a:p>
            <a:pPr marL="0" indent="0">
              <a:lnSpc>
                <a:spcPct val="100000"/>
              </a:lnSpc>
              <a:spcBef>
                <a:spcPts val="0"/>
              </a:spcBef>
              <a:spcAft>
                <a:spcPts val="600"/>
              </a:spcAft>
              <a:buNone/>
            </a:pPr>
            <a:r>
              <a:rPr lang="en-GB" sz="2400" b="1" dirty="0">
                <a:latin typeface="Raleway" pitchFamily="2" charset="0"/>
              </a:rPr>
              <a:t>We know </a:t>
            </a:r>
            <a:r>
              <a:rPr lang="en-GB" sz="2400" b="1" dirty="0">
                <a:latin typeface="Raleway" pitchFamily="2" charset="0"/>
                <a:hlinkClick r:id="rId5"/>
              </a:rPr>
              <a:t>physical activity can keep people healthier for longer </a:t>
            </a:r>
            <a:br>
              <a:rPr lang="en-GB" sz="2400" dirty="0">
                <a:latin typeface="Raleway" pitchFamily="2" charset="0"/>
                <a:hlinkClick r:id="rId5"/>
              </a:rPr>
            </a:br>
            <a:r>
              <a:rPr lang="en-GB" sz="2400" dirty="0">
                <a:latin typeface="Raleway" pitchFamily="2" charset="0"/>
              </a:rPr>
              <a:t>and make an early death less likely. Preventative healthcare can also support longer lives by reducing the burden of disease at the population level. </a:t>
            </a:r>
            <a:endParaRPr lang="en-GB" dirty="0">
              <a:latin typeface="Raleway" pitchFamily="2" charset="0"/>
            </a:endParaRP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6"/>
          <a:stretch>
            <a:fillRect/>
          </a:stretch>
        </p:blipFill>
        <p:spPr>
          <a:xfrm>
            <a:off x="10090597" y="5903246"/>
            <a:ext cx="1589774" cy="733219"/>
          </a:xfrm>
          <a:prstGeom prst="rect">
            <a:avLst/>
          </a:prstGeom>
        </p:spPr>
      </p:pic>
      <p:pic>
        <p:nvPicPr>
          <p:cNvPr id="18" name="Picture 17"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7"/>
          <a:stretch>
            <a:fillRect/>
          </a:stretch>
        </p:blipFill>
        <p:spPr>
          <a:xfrm>
            <a:off x="5702236" y="6019135"/>
            <a:ext cx="908483" cy="508474"/>
          </a:xfrm>
          <a:prstGeom prst="rect">
            <a:avLst/>
          </a:prstGeom>
        </p:spPr>
      </p:pic>
      <p:pic>
        <p:nvPicPr>
          <p:cNvPr id="19" name="Picture 18"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8"/>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13025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55433"/>
            <a:ext cx="10804269" cy="3447902"/>
          </a:xfrm>
        </p:spPr>
        <p:txBody>
          <a:bodyPr>
            <a:noAutofit/>
          </a:bodyPr>
          <a:lstStyle/>
          <a:p>
            <a:pPr marL="0" indent="0">
              <a:lnSpc>
                <a:spcPct val="100000"/>
              </a:lnSpc>
              <a:spcBef>
                <a:spcPts val="0"/>
              </a:spcBef>
              <a:spcAft>
                <a:spcPts val="1000"/>
              </a:spcAft>
              <a:buNone/>
            </a:pPr>
            <a:r>
              <a:rPr lang="en-GB" sz="2400" dirty="0">
                <a:latin typeface="Raleway" pitchFamily="2" charset="0"/>
              </a:rPr>
              <a:t>The Republic of the Congo ranks 94</a:t>
            </a:r>
            <a:r>
              <a:rPr lang="en-GB" sz="2400" baseline="30000" dirty="0">
                <a:latin typeface="Raleway" pitchFamily="2" charset="0"/>
              </a:rPr>
              <a:t>th</a:t>
            </a:r>
            <a:r>
              <a:rPr lang="en-GB" sz="2400" dirty="0">
                <a:latin typeface="Raleway" pitchFamily="2" charset="0"/>
              </a:rPr>
              <a:t> on the Index. It has a population of 6 million. Since first competing at Tokyo 1964, the country has never won a medal.</a:t>
            </a:r>
          </a:p>
          <a:p>
            <a:pPr marL="0" indent="0">
              <a:lnSpc>
                <a:spcPct val="100000"/>
              </a:lnSpc>
              <a:spcBef>
                <a:spcPts val="0"/>
              </a:spcBef>
              <a:spcAft>
                <a:spcPts val="1000"/>
              </a:spcAft>
              <a:buNone/>
            </a:pPr>
            <a:r>
              <a:rPr lang="en-GB" sz="2400" dirty="0">
                <a:latin typeface="Raleway" pitchFamily="2" charset="0"/>
              </a:rPr>
              <a:t>The Republic of the Congo has produced some of the youngest Olympians – its youngest athlete, who competed at Munich 1972, was 15, while its oldest athlete, at Barcelona 1992, was 36.</a:t>
            </a:r>
          </a:p>
          <a:p>
            <a:pPr marL="0" indent="0">
              <a:lnSpc>
                <a:spcPct val="100000"/>
              </a:lnSpc>
              <a:spcBef>
                <a:spcPts val="0"/>
              </a:spcBef>
              <a:spcAft>
                <a:spcPts val="1000"/>
              </a:spcAft>
              <a:buNone/>
            </a:pPr>
            <a:r>
              <a:rPr lang="en-GB" sz="2400" dirty="0">
                <a:latin typeface="Raleway" pitchFamily="2" charset="0"/>
              </a:rPr>
              <a:t>It has climbed into the top 100 countries on the Index: </a:t>
            </a:r>
            <a:r>
              <a:rPr lang="en-GB" sz="2400" dirty="0">
                <a:latin typeface="Raleway" pitchFamily="2" charset="0"/>
                <a:hlinkClick r:id="rId7"/>
              </a:rPr>
              <a:t>life expectancy has increased almost 60% there since 1950</a:t>
            </a:r>
            <a:r>
              <a:rPr lang="en-GB" sz="2400" dirty="0">
                <a:latin typeface="Raleway" pitchFamily="2" charset="0"/>
              </a:rPr>
              <a:t>.</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Republic of the Congo</a:t>
            </a:r>
          </a:p>
        </p:txBody>
      </p:sp>
      <p:pic>
        <p:nvPicPr>
          <p:cNvPr id="6" name="Picture 5" descr="Flag of the Republic of Congo">
            <a:extLst>
              <a:ext uri="{FF2B5EF4-FFF2-40B4-BE49-F238E27FC236}">
                <a16:creationId xmlns:a16="http://schemas.microsoft.com/office/drawing/2014/main" id="{391B6C4B-3F86-316B-BCDD-ED15200086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8678" y="415154"/>
            <a:ext cx="1407981" cy="938218"/>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579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4725610" cy="1325563"/>
          </a:xfrm>
        </p:spPr>
        <p:txBody>
          <a:bodyPr>
            <a:normAutofit/>
          </a:bodyPr>
          <a:lstStyle/>
          <a:p>
            <a:r>
              <a:rPr lang="en-US" sz="4000" b="1" dirty="0">
                <a:solidFill>
                  <a:srgbClr val="F05033"/>
                </a:solidFill>
                <a:latin typeface="Raleway SemiBold" panose="020B0503030101060003" pitchFamily="34" charset="77"/>
              </a:rPr>
              <a:t>5. Race walking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62390" y="2019905"/>
            <a:ext cx="10573894" cy="4076865"/>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race walking in our Olympics?</a:t>
            </a:r>
          </a:p>
          <a:p>
            <a:pPr marL="0" indent="0">
              <a:lnSpc>
                <a:spcPct val="100000"/>
              </a:lnSpc>
              <a:spcBef>
                <a:spcPts val="0"/>
              </a:spcBef>
              <a:spcAft>
                <a:spcPts val="2200"/>
              </a:spcAft>
              <a:buNone/>
            </a:pPr>
            <a:r>
              <a:rPr lang="en-US" sz="2400" dirty="0">
                <a:latin typeface="Raleway" pitchFamily="2" charset="0"/>
              </a:rPr>
              <a:t>Race walking examines how regions perform when it comes to physical activity.</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although men have competed in Olympic race walking since London 1908, it was only introduced for women at Barcelona 1992. Poland is one of the most successful countries in this event (with 4 gold medals for the men’s 50km).</a:t>
            </a:r>
          </a:p>
        </p:txBody>
      </p:sp>
      <p:pic>
        <p:nvPicPr>
          <p:cNvPr id="6" name="Picture 5">
            <a:extLst>
              <a:ext uri="{FF2B5EF4-FFF2-40B4-BE49-F238E27FC236}">
                <a16:creationId xmlns:a16="http://schemas.microsoft.com/office/drawing/2014/main" id="{000BC80C-013B-EFA9-DD2C-1A81C0BE826D}"/>
              </a:ext>
            </a:extLst>
          </p:cNvPr>
          <p:cNvPicPr>
            <a:picLocks noChangeAspect="1"/>
          </p:cNvPicPr>
          <p:nvPr/>
        </p:nvPicPr>
        <p:blipFill>
          <a:blip r:embed="rId6"/>
          <a:stretch>
            <a:fillRect/>
          </a:stretch>
        </p:blipFill>
        <p:spPr>
          <a:xfrm>
            <a:off x="10726275" y="183697"/>
            <a:ext cx="710009" cy="1223998"/>
          </a:xfrm>
          <a:prstGeom prst="rect">
            <a:avLst/>
          </a:prstGeom>
        </p:spPr>
      </p:pic>
    </p:spTree>
    <p:extLst>
      <p:ext uri="{BB962C8B-B14F-4D97-AF65-F5344CB8AC3E}">
        <p14:creationId xmlns:p14="http://schemas.microsoft.com/office/powerpoint/2010/main" val="1633419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6" name="Picture 15"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7" name="Picture 16"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race walking?</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50295" y="1994322"/>
            <a:ext cx="10978848" cy="1247202"/>
          </a:xfrm>
        </p:spPr>
        <p:txBody>
          <a:bodyPr>
            <a:noAutofit/>
          </a:bodyPr>
          <a:lstStyle/>
          <a:p>
            <a:pPr marL="0" indent="0">
              <a:lnSpc>
                <a:spcPct val="100000"/>
              </a:lnSpc>
              <a:spcBef>
                <a:spcPts val="0"/>
              </a:spcBef>
              <a:spcAft>
                <a:spcPts val="1200"/>
              </a:spcAft>
              <a:buNone/>
            </a:pPr>
            <a:r>
              <a:rPr lang="en-US" sz="2400" dirty="0">
                <a:latin typeface="Raleway" pitchFamily="2" charset="0"/>
              </a:rPr>
              <a:t>We took figures from the WHO </a:t>
            </a:r>
            <a:r>
              <a:rPr lang="en-US" sz="2400" dirty="0">
                <a:latin typeface="Raleway" pitchFamily="2" charset="0"/>
                <a:hlinkClick r:id="rId6"/>
              </a:rPr>
              <a:t>Global status report on physical activity 2022</a:t>
            </a:r>
            <a:r>
              <a:rPr lang="en-US" sz="2400" dirty="0">
                <a:latin typeface="Raleway" pitchFamily="2" charset="0"/>
              </a:rPr>
              <a:t>. We combined each country’s male and female adult (18+) physical inactivity rate to create an average adult inactivity rate, defined as:</a:t>
            </a:r>
          </a:p>
        </p:txBody>
      </p:sp>
      <p:sp>
        <p:nvSpPr>
          <p:cNvPr id="4" name="TextBox 3"/>
          <p:cNvSpPr txBox="1"/>
          <p:nvPr/>
        </p:nvSpPr>
        <p:spPr>
          <a:xfrm>
            <a:off x="955523" y="3398763"/>
            <a:ext cx="10776857" cy="2092473"/>
          </a:xfrm>
          <a:prstGeom prst="rect">
            <a:avLst/>
          </a:prstGeom>
          <a:solidFill>
            <a:schemeClr val="accent1">
              <a:lumMod val="40000"/>
              <a:lumOff val="60000"/>
            </a:schemeClr>
          </a:solidFill>
        </p:spPr>
        <p:txBody>
          <a:bodyPr wrap="square" lIns="180000" tIns="187200" rIns="180000" bIns="93600" rtlCol="0">
            <a:noAutofit/>
          </a:bodyPr>
          <a:lstStyle/>
          <a:p>
            <a:pPr algn="ctr">
              <a:spcAft>
                <a:spcPts val="1200"/>
              </a:spcAft>
            </a:pPr>
            <a:r>
              <a:rPr lang="en-US" sz="2200" i="1" dirty="0">
                <a:latin typeface="Raleway" pitchFamily="2" charset="0"/>
              </a:rPr>
              <a:t>Age-adjusted prevalence of adults (over 18 years of age) that do not meet physical activity recommendations; which for adults is at least 150 minutes of moderate-intensity aerobic physical activity; or at least 75 minutes of vigorous intensity aerobic physical activity; or an equivalent combination of moderate- and vigorous-intensity activity throughout the week.</a:t>
            </a:r>
            <a:endParaRPr lang="en-GB" sz="2200" i="1" dirty="0">
              <a:latin typeface="Raleway" pitchFamily="2" charset="0"/>
            </a:endParaRPr>
          </a:p>
        </p:txBody>
      </p:sp>
    </p:spTree>
    <p:extLst>
      <p:ext uri="{BB962C8B-B14F-4D97-AF65-F5344CB8AC3E}">
        <p14:creationId xmlns:p14="http://schemas.microsoft.com/office/powerpoint/2010/main" val="1188224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74486" y="244173"/>
            <a:ext cx="7846181" cy="1325563"/>
          </a:xfrm>
        </p:spPr>
        <p:txBody>
          <a:bodyPr>
            <a:normAutofit/>
          </a:bodyPr>
          <a:lstStyle/>
          <a:p>
            <a:r>
              <a:rPr lang="en-US" sz="4000" b="1" dirty="0">
                <a:solidFill>
                  <a:srgbClr val="F05033"/>
                </a:solidFill>
                <a:latin typeface="Raleway SemiBold" panose="020B0503030101060003" pitchFamily="34" charset="77"/>
              </a:rPr>
              <a:t>Who wins gold in race walking?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71247" y="2043339"/>
            <a:ext cx="6237514" cy="3393490"/>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0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Mozambique &amp; Uganda – 5.5%</a:t>
            </a:r>
          </a:p>
          <a:p>
            <a:pPr marL="0" indent="0">
              <a:lnSpc>
                <a:spcPct val="100000"/>
              </a:lnSpc>
              <a:spcBef>
                <a:spcPts val="0"/>
              </a:spcBef>
              <a:spcAft>
                <a:spcPts val="10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Lesotho &amp; Tanzania – 6.5%</a:t>
            </a:r>
          </a:p>
          <a:p>
            <a:pPr marL="0" indent="0">
              <a:lnSpc>
                <a:spcPct val="100000"/>
              </a:lnSpc>
              <a:spcBef>
                <a:spcPts val="0"/>
              </a:spcBef>
              <a:spcAft>
                <a:spcPts val="10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Niue – 7.0%</a:t>
            </a:r>
            <a:endParaRPr lang="en-GB" sz="2400" dirty="0">
              <a:latin typeface="Raleway" pitchFamily="2" charset="0"/>
            </a:endParaRPr>
          </a:p>
          <a:p>
            <a:pPr marL="0" indent="0">
              <a:buNone/>
            </a:pPr>
            <a:endParaRPr lang="en-GB" dirty="0">
              <a:latin typeface="Raleway" pitchFamily="2" charset="0"/>
            </a:endParaRPr>
          </a:p>
        </p:txBody>
      </p:sp>
      <p:pic>
        <p:nvPicPr>
          <p:cNvPr id="19458" name="Picture 2" descr="Flag of Mozambique">
            <a:extLst>
              <a:ext uri="{FF2B5EF4-FFF2-40B4-BE49-F238E27FC236}">
                <a16:creationId xmlns:a16="http://schemas.microsoft.com/office/drawing/2014/main" id="{A92C307F-30C9-C93C-32C2-F1B91619D8B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2255" y="2024774"/>
            <a:ext cx="1080000" cy="683666"/>
          </a:xfrm>
          <a:prstGeom prst="rect">
            <a:avLst/>
          </a:prstGeom>
          <a:solidFill>
            <a:schemeClr val="bg1">
              <a:lumMod val="85000"/>
            </a:schemeClr>
          </a:solidFill>
        </p:spPr>
      </p:pic>
      <p:pic>
        <p:nvPicPr>
          <p:cNvPr id="19460" name="Picture 4" descr="Flag of Uganda">
            <a:extLst>
              <a:ext uri="{FF2B5EF4-FFF2-40B4-BE49-F238E27FC236}">
                <a16:creationId xmlns:a16="http://schemas.microsoft.com/office/drawing/2014/main" id="{7A0209A5-837D-1CBD-4528-DD8E9A9E35B4}"/>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2255" y="2753432"/>
            <a:ext cx="1080000" cy="6840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Flag of Lesotho">
            <a:extLst>
              <a:ext uri="{FF2B5EF4-FFF2-40B4-BE49-F238E27FC236}">
                <a16:creationId xmlns:a16="http://schemas.microsoft.com/office/drawing/2014/main" id="{52DCC209-7477-649B-2CDA-63522D5375A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139" y="2598819"/>
            <a:ext cx="1080000" cy="684000"/>
          </a:xfrm>
          <a:prstGeom prst="rect">
            <a:avLst/>
          </a:prstGeom>
          <a:noFill/>
          <a:ln>
            <a:solidFill>
              <a:schemeClr val="bg1">
                <a:lumMod val="85000"/>
              </a:schemeClr>
            </a:solidFill>
          </a:ln>
        </p:spPr>
      </p:pic>
      <p:pic>
        <p:nvPicPr>
          <p:cNvPr id="19464" name="Picture 8" descr="Flag of Tanzania">
            <a:extLst>
              <a:ext uri="{FF2B5EF4-FFF2-40B4-BE49-F238E27FC236}">
                <a16:creationId xmlns:a16="http://schemas.microsoft.com/office/drawing/2014/main" id="{D9F3C687-06F8-01E7-9C34-18C204CF9E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4139" y="3324838"/>
            <a:ext cx="1080000" cy="68366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Niue gì">
            <a:extLst>
              <a:ext uri="{FF2B5EF4-FFF2-40B4-BE49-F238E27FC236}">
                <a16:creationId xmlns:a16="http://schemas.microsoft.com/office/drawing/2014/main" id="{169085FB-BF8B-EC2E-CAC1-F548387C149E}"/>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5755" y="3535205"/>
            <a:ext cx="1078500" cy="686534"/>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11"/>
          <a:stretch>
            <a:fillRect/>
          </a:stretch>
        </p:blipFill>
        <p:spPr>
          <a:xfrm>
            <a:off x="7653976" y="3527417"/>
            <a:ext cx="3763192" cy="1763996"/>
          </a:xfrm>
          <a:prstGeom prst="rect">
            <a:avLst/>
          </a:prstGeom>
        </p:spPr>
      </p:pic>
    </p:spTree>
    <p:extLst>
      <p:ext uri="{BB962C8B-B14F-4D97-AF65-F5344CB8AC3E}">
        <p14:creationId xmlns:p14="http://schemas.microsoft.com/office/powerpoint/2010/main" val="3794367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910771" y="171603"/>
            <a:ext cx="10515600" cy="1325563"/>
          </a:xfrm>
        </p:spPr>
        <p:txBody>
          <a:bodyPr>
            <a:normAutofit/>
          </a:bodyPr>
          <a:lstStyle/>
          <a:p>
            <a:r>
              <a:rPr lang="en-US" sz="4000" b="1" dirty="0">
                <a:solidFill>
                  <a:srgbClr val="F05033"/>
                </a:solidFill>
                <a:latin typeface="Raleway SemiBold" panose="020B0503030101060003" pitchFamily="34" charset="77"/>
              </a:rPr>
              <a:t>Race walking top 10</a:t>
            </a:r>
          </a:p>
        </p:txBody>
      </p:sp>
      <p:graphicFrame>
        <p:nvGraphicFramePr>
          <p:cNvPr id="9" name="Table 8">
            <a:extLst>
              <a:ext uri="{FF2B5EF4-FFF2-40B4-BE49-F238E27FC236}">
                <a16:creationId xmlns:a16="http://schemas.microsoft.com/office/drawing/2014/main" id="{9975A408-2584-D836-B444-7A5201AC1F79}"/>
              </a:ext>
            </a:extLst>
          </p:cNvPr>
          <p:cNvGraphicFramePr>
            <a:graphicFrameLocks noGrp="1"/>
          </p:cNvGraphicFramePr>
          <p:nvPr>
            <p:extLst>
              <p:ext uri="{D42A27DB-BD31-4B8C-83A1-F6EECF244321}">
                <p14:modId xmlns:p14="http://schemas.microsoft.com/office/powerpoint/2010/main" val="1356361322"/>
              </p:ext>
            </p:extLst>
          </p:nvPr>
        </p:nvGraphicFramePr>
        <p:xfrm>
          <a:off x="1007532" y="1485069"/>
          <a:ext cx="10515599" cy="3995471"/>
        </p:xfrm>
        <a:graphic>
          <a:graphicData uri="http://schemas.openxmlformats.org/drawingml/2006/table">
            <a:tbl>
              <a:tblPr/>
              <a:tblGrid>
                <a:gridCol w="1261686">
                  <a:extLst>
                    <a:ext uri="{9D8B030D-6E8A-4147-A177-3AD203B41FA5}">
                      <a16:colId xmlns:a16="http://schemas.microsoft.com/office/drawing/2014/main" val="2566197056"/>
                    </a:ext>
                  </a:extLst>
                </a:gridCol>
                <a:gridCol w="1780742">
                  <a:extLst>
                    <a:ext uri="{9D8B030D-6E8A-4147-A177-3AD203B41FA5}">
                      <a16:colId xmlns:a16="http://schemas.microsoft.com/office/drawing/2014/main" val="2334399646"/>
                    </a:ext>
                  </a:extLst>
                </a:gridCol>
                <a:gridCol w="2416476">
                  <a:extLst>
                    <a:ext uri="{9D8B030D-6E8A-4147-A177-3AD203B41FA5}">
                      <a16:colId xmlns:a16="http://schemas.microsoft.com/office/drawing/2014/main" val="3274559069"/>
                    </a:ext>
                  </a:extLst>
                </a:gridCol>
                <a:gridCol w="2620652">
                  <a:extLst>
                    <a:ext uri="{9D8B030D-6E8A-4147-A177-3AD203B41FA5}">
                      <a16:colId xmlns:a16="http://schemas.microsoft.com/office/drawing/2014/main" val="2631462192"/>
                    </a:ext>
                  </a:extLst>
                </a:gridCol>
                <a:gridCol w="2436043">
                  <a:extLst>
                    <a:ext uri="{9D8B030D-6E8A-4147-A177-3AD203B41FA5}">
                      <a16:colId xmlns:a16="http://schemas.microsoft.com/office/drawing/2014/main" val="1719065956"/>
                    </a:ext>
                  </a:extLst>
                </a:gridCol>
              </a:tblGrid>
              <a:tr h="573311">
                <a:tc>
                  <a:txBody>
                    <a:bodyPr/>
                    <a:lstStyle/>
                    <a:p>
                      <a:pPr algn="ctr" fontAlgn="b"/>
                      <a:r>
                        <a:rPr lang="en-GB" sz="14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a:solidFill>
                            <a:srgbClr val="000000"/>
                          </a:solidFill>
                          <a:effectLst/>
                          <a:latin typeface="Raleway" pitchFamily="2" charset="0"/>
                        </a:rPr>
                        <a:t>Country/territory</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cap="none" normalizeH="0" baseline="0" dirty="0">
                          <a:solidFill>
                            <a:srgbClr val="000000"/>
                          </a:solidFill>
                          <a:effectLst/>
                          <a:latin typeface="Raleway" pitchFamily="2" charset="0"/>
                        </a:rPr>
                        <a:t>Physical inactivity in men aged 18+ (%)</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cap="none" normalizeH="0" baseline="0" dirty="0">
                          <a:solidFill>
                            <a:srgbClr val="000000"/>
                          </a:solidFill>
                          <a:effectLst/>
                          <a:latin typeface="Raleway" pitchFamily="2" charset="0"/>
                        </a:rPr>
                        <a:t>Physical inactivity in women aged 18+ (%)</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Raleway" pitchFamily="2" charset="0"/>
                        </a:rPr>
                        <a:t>Average physical inactivity, all adults aged 18+ (%)</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567293"/>
                  </a:ext>
                </a:extLst>
              </a:tr>
              <a:tr h="285180">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400" b="0" i="0" u="none" strike="noStrike">
                          <a:solidFill>
                            <a:srgbClr val="000000"/>
                          </a:solidFill>
                          <a:effectLst/>
                          <a:highlight>
                            <a:srgbClr val="FFC000"/>
                          </a:highlight>
                          <a:latin typeface="Raleway" pitchFamily="2" charset="0"/>
                        </a:rPr>
                        <a:t>Mozambique</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dirty="0">
                          <a:solidFill>
                            <a:srgbClr val="000000"/>
                          </a:solidFill>
                          <a:effectLst/>
                          <a:highlight>
                            <a:srgbClr val="FFC000"/>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74712344"/>
                  </a:ext>
                </a:extLst>
              </a:tr>
              <a:tr h="285180">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400" b="0" i="0" u="none" strike="noStrike">
                          <a:solidFill>
                            <a:srgbClr val="000000"/>
                          </a:solidFill>
                          <a:effectLst/>
                          <a:highlight>
                            <a:srgbClr val="FFC000"/>
                          </a:highlight>
                          <a:latin typeface="Raleway" pitchFamily="2" charset="0"/>
                        </a:rPr>
                        <a:t>Uganda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0261326"/>
                  </a:ext>
                </a:extLst>
              </a:tr>
              <a:tr h="285180">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b="0" i="0" u="none" strike="noStrike">
                          <a:solidFill>
                            <a:srgbClr val="000000"/>
                          </a:solidFill>
                          <a:effectLst/>
                          <a:highlight>
                            <a:srgbClr val="D9D9D9"/>
                          </a:highlight>
                          <a:latin typeface="Raleway" pitchFamily="2" charset="0"/>
                        </a:rPr>
                        <a:t>Lesotho</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574733121"/>
                  </a:ext>
                </a:extLst>
              </a:tr>
              <a:tr h="285180">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b="0" i="0" u="none" strike="noStrike">
                          <a:solidFill>
                            <a:srgbClr val="000000"/>
                          </a:solidFill>
                          <a:effectLst/>
                          <a:highlight>
                            <a:srgbClr val="D9D9D9"/>
                          </a:highlight>
                          <a:latin typeface="Raleway" pitchFamily="2" charset="0"/>
                        </a:rPr>
                        <a:t>Tanzania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190359"/>
                  </a:ext>
                </a:extLst>
              </a:tr>
              <a:tr h="285180">
                <a:tc>
                  <a:txBody>
                    <a:bodyPr/>
                    <a:lstStyle/>
                    <a:p>
                      <a:pPr algn="ctr" fontAlgn="b"/>
                      <a:r>
                        <a:rPr lang="en-GB" sz="14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ctr"/>
                      <a:r>
                        <a:rPr lang="en-GB" sz="1400" b="0" i="0" u="none" strike="noStrike">
                          <a:solidFill>
                            <a:srgbClr val="000000"/>
                          </a:solidFill>
                          <a:effectLst/>
                          <a:highlight>
                            <a:srgbClr val="996633"/>
                          </a:highlight>
                          <a:latin typeface="Raleway" pitchFamily="2" charset="0"/>
                        </a:rPr>
                        <a:t>Niue</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013766834"/>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Vanuatu</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09459632"/>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Togo</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2254104"/>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Cambodia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76844053"/>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Myanmar</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13.0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99629413"/>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Moldova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12.0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68981264"/>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Jordan</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14.0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12.0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18271258"/>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Samoa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12.5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53608181"/>
                  </a:ext>
                </a:extLst>
              </a:tr>
            </a:tbl>
          </a:graphicData>
        </a:graphic>
      </p:graphicFrame>
    </p:spTree>
    <p:extLst>
      <p:ext uri="{BB962C8B-B14F-4D97-AF65-F5344CB8AC3E}">
        <p14:creationId xmlns:p14="http://schemas.microsoft.com/office/powerpoint/2010/main" val="3119028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92477"/>
            <a:ext cx="10626120" cy="3253619"/>
          </a:xfrm>
        </p:spPr>
        <p:txBody>
          <a:bodyPr>
            <a:noAutofit/>
          </a:bodyPr>
          <a:lstStyle/>
          <a:p>
            <a:pPr marL="0" indent="0">
              <a:lnSpc>
                <a:spcPct val="100000"/>
              </a:lnSpc>
              <a:spcBef>
                <a:spcPts val="0"/>
              </a:spcBef>
              <a:spcAft>
                <a:spcPts val="1000"/>
              </a:spcAft>
              <a:buNone/>
            </a:pPr>
            <a:r>
              <a:rPr lang="en-GB" sz="2400" dirty="0">
                <a:latin typeface="Raleway" pitchFamily="2" charset="0"/>
              </a:rPr>
              <a:t>Mozambique has a population of 33 million and ranks 113</a:t>
            </a:r>
            <a:r>
              <a:rPr lang="en-GB" sz="2400" baseline="30000" dirty="0">
                <a:latin typeface="Raleway" pitchFamily="2" charset="0"/>
              </a:rPr>
              <a:t>th</a:t>
            </a:r>
            <a:r>
              <a:rPr lang="en-GB" sz="2400" dirty="0">
                <a:latin typeface="Raleway" pitchFamily="2" charset="0"/>
              </a:rPr>
              <a:t> on the Index.   It has competed at the Summer Olympics since Moscow 1980. Maria de </a:t>
            </a:r>
            <a:r>
              <a:rPr lang="en-GB" sz="2400" dirty="0" err="1">
                <a:latin typeface="Raleway" pitchFamily="2" charset="0"/>
              </a:rPr>
              <a:t>Lurdes</a:t>
            </a:r>
            <a:r>
              <a:rPr lang="en-GB" sz="2400" dirty="0">
                <a:latin typeface="Raleway" pitchFamily="2" charset="0"/>
              </a:rPr>
              <a:t> </a:t>
            </a:r>
            <a:r>
              <a:rPr lang="en-GB" sz="2400" dirty="0" err="1">
                <a:latin typeface="Raleway" pitchFamily="2" charset="0"/>
              </a:rPr>
              <a:t>Mutola</a:t>
            </a:r>
            <a:r>
              <a:rPr lang="en-GB" sz="2400" dirty="0">
                <a:latin typeface="Raleway" pitchFamily="2" charset="0"/>
              </a:rPr>
              <a:t> won both of its two medals for the 800m (bronze at Atlanta 1996 and gold at Sydney 2000).</a:t>
            </a:r>
          </a:p>
          <a:p>
            <a:pPr marL="0" indent="0">
              <a:lnSpc>
                <a:spcPct val="100000"/>
              </a:lnSpc>
              <a:spcBef>
                <a:spcPts val="0"/>
              </a:spcBef>
              <a:spcAft>
                <a:spcPts val="1000"/>
              </a:spcAft>
              <a:buNone/>
            </a:pPr>
            <a:r>
              <a:rPr lang="en-GB" sz="2400" dirty="0">
                <a:latin typeface="Raleway" pitchFamily="2" charset="0"/>
              </a:rPr>
              <a:t>Mozambique has a high fertility rate: </a:t>
            </a:r>
            <a:r>
              <a:rPr lang="en-GB" sz="2400" dirty="0">
                <a:latin typeface="Raleway" pitchFamily="2" charset="0"/>
                <a:hlinkClick r:id="rId7"/>
              </a:rPr>
              <a:t>4.64 births per woman</a:t>
            </a:r>
            <a:r>
              <a:rPr lang="en-GB" sz="2400" dirty="0">
                <a:latin typeface="Raleway" pitchFamily="2" charset="0"/>
              </a:rPr>
              <a:t>. </a:t>
            </a:r>
            <a:r>
              <a:rPr lang="en-GB" sz="2400" dirty="0">
                <a:latin typeface="Raleway" pitchFamily="2" charset="0"/>
                <a:hlinkClick r:id="rId8"/>
              </a:rPr>
              <a:t>83% of the population is under the age of 40</a:t>
            </a:r>
            <a:r>
              <a:rPr lang="en-GB" sz="2400" dirty="0">
                <a:latin typeface="Raleway" pitchFamily="2" charset="0"/>
              </a:rPr>
              <a:t>. Since 2000, Mozambique’s UHC score has improved </a:t>
            </a:r>
            <a:r>
              <a:rPr lang="en-US" sz="2400" dirty="0">
                <a:latin typeface="Raleway" pitchFamily="2" charset="0"/>
                <a:hlinkClick r:id="rId9"/>
              </a:rPr>
              <a:t>from 20/100</a:t>
            </a:r>
            <a:r>
              <a:rPr lang="en-US" sz="2400" dirty="0">
                <a:latin typeface="Raleway" pitchFamily="2" charset="0"/>
              </a:rPr>
              <a:t> to </a:t>
            </a:r>
            <a:r>
              <a:rPr lang="en-US" sz="2400" dirty="0">
                <a:latin typeface="Raleway" pitchFamily="2" charset="0"/>
                <a:hlinkClick r:id="rId9"/>
              </a:rPr>
              <a:t>44/100</a:t>
            </a:r>
            <a:r>
              <a:rPr lang="en-US" sz="2400" dirty="0">
                <a:latin typeface="Raleway" pitchFamily="2" charset="0"/>
              </a:rPr>
              <a:t>, in line with the score for Africa as a whole (44/100).</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04650"/>
            <a:ext cx="10515600" cy="1325563"/>
          </a:xfrm>
        </p:spPr>
        <p:txBody>
          <a:bodyPr>
            <a:normAutofit/>
          </a:bodyPr>
          <a:lstStyle/>
          <a:p>
            <a:r>
              <a:rPr lang="en-US" sz="4000" b="1" dirty="0">
                <a:solidFill>
                  <a:srgbClr val="F05033"/>
                </a:solidFill>
                <a:latin typeface="Raleway SemiBold" panose="020B0503030101060003" pitchFamily="34" charset="77"/>
              </a:rPr>
              <a:t>Our Race </a:t>
            </a:r>
            <a:r>
              <a:rPr lang="en-GB" sz="4000" b="1" dirty="0">
                <a:solidFill>
                  <a:srgbClr val="F05033"/>
                </a:solidFill>
                <a:latin typeface="Raleway SemiBold" panose="020B0503030101060003" pitchFamily="34" charset="77"/>
              </a:rPr>
              <a:t>walking</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Mozambique</a:t>
            </a:r>
          </a:p>
        </p:txBody>
      </p:sp>
      <p:pic>
        <p:nvPicPr>
          <p:cNvPr id="4" name="Picture 2" descr="Flag of Mozambique">
            <a:extLst>
              <a:ext uri="{FF2B5EF4-FFF2-40B4-BE49-F238E27FC236}">
                <a16:creationId xmlns:a16="http://schemas.microsoft.com/office/drawing/2014/main" id="{39CF939C-CB58-3AFB-9801-318DE10233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37728" y="415156"/>
            <a:ext cx="1350781" cy="900103"/>
          </a:xfrm>
          <a:prstGeom prst="rect">
            <a:avLst/>
          </a:prstGeom>
          <a:solidFill>
            <a:schemeClr val="bg1">
              <a:lumMod val="85000"/>
            </a:schemeClr>
          </a:solidFill>
        </p:spPr>
      </p:pic>
    </p:spTree>
    <p:extLst>
      <p:ext uri="{BB962C8B-B14F-4D97-AF65-F5344CB8AC3E}">
        <p14:creationId xmlns:p14="http://schemas.microsoft.com/office/powerpoint/2010/main" val="1942616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6" y="1910291"/>
            <a:ext cx="10700274" cy="3713996"/>
          </a:xfrm>
        </p:spPr>
        <p:txBody>
          <a:bodyPr>
            <a:noAutofit/>
          </a:bodyPr>
          <a:lstStyle/>
          <a:p>
            <a:pPr marL="0" indent="0">
              <a:lnSpc>
                <a:spcPct val="100000"/>
              </a:lnSpc>
              <a:spcBef>
                <a:spcPts val="0"/>
              </a:spcBef>
              <a:spcAft>
                <a:spcPts val="1000"/>
              </a:spcAft>
              <a:buNone/>
            </a:pPr>
            <a:r>
              <a:rPr lang="en-GB" sz="2400" dirty="0">
                <a:latin typeface="Raleway" pitchFamily="2" charset="0"/>
              </a:rPr>
              <a:t>Ranked 103</a:t>
            </a:r>
            <a:r>
              <a:rPr lang="en-GB" sz="2400" baseline="30000" dirty="0">
                <a:latin typeface="Raleway" pitchFamily="2" charset="0"/>
              </a:rPr>
              <a:t>rd</a:t>
            </a:r>
            <a:r>
              <a:rPr lang="en-GB" sz="2400" dirty="0">
                <a:latin typeface="Raleway" pitchFamily="2" charset="0"/>
              </a:rPr>
              <a:t> on the Index, Uganda has a population of </a:t>
            </a:r>
            <a:br>
              <a:rPr lang="en-GB" sz="2400" dirty="0">
                <a:latin typeface="Raleway" pitchFamily="2" charset="0"/>
              </a:rPr>
            </a:br>
            <a:r>
              <a:rPr lang="en-GB" sz="2400" dirty="0">
                <a:latin typeface="Raleway" pitchFamily="2" charset="0"/>
              </a:rPr>
              <a:t>47 million. Since competing at Melbourne 1956, Uganda has won 11 medals. Four of these were at Tokyo 2020, in long-distance athletics events.</a:t>
            </a:r>
          </a:p>
          <a:p>
            <a:pPr marL="0" indent="0">
              <a:lnSpc>
                <a:spcPct val="100000"/>
              </a:lnSpc>
              <a:spcBef>
                <a:spcPts val="0"/>
              </a:spcBef>
              <a:spcAft>
                <a:spcPts val="1000"/>
              </a:spcAft>
              <a:buNone/>
            </a:pPr>
            <a:r>
              <a:rPr lang="en-GB" sz="2400" dirty="0">
                <a:latin typeface="Raleway" pitchFamily="2" charset="0"/>
              </a:rPr>
              <a:t>Uganda eliminated user fees for healthcare in 2001, </a:t>
            </a:r>
            <a:r>
              <a:rPr lang="en-GB" sz="2400" dirty="0">
                <a:latin typeface="Raleway" pitchFamily="2" charset="0"/>
                <a:hlinkClick r:id="rId7"/>
              </a:rPr>
              <a:t>resulting in an 80% increase in health visits</a:t>
            </a:r>
            <a:r>
              <a:rPr lang="en-GB" sz="2400" dirty="0">
                <a:latin typeface="Raleway" pitchFamily="2" charset="0"/>
              </a:rPr>
              <a:t>. Life expectancy has steadily increased since 1950. The country has also seen a decrease in HIV infection rates, from </a:t>
            </a:r>
            <a:r>
              <a:rPr lang="en-GB" sz="2400" dirty="0">
                <a:latin typeface="Raleway" pitchFamily="2" charset="0"/>
                <a:hlinkClick r:id="rId8"/>
              </a:rPr>
              <a:t>6.97 per 1,000 people in 1990 to 1.21 per 1,000 in 2022.</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0" y="292555"/>
            <a:ext cx="8136467" cy="1325563"/>
          </a:xfrm>
        </p:spPr>
        <p:txBody>
          <a:bodyPr>
            <a:normAutofit/>
          </a:bodyPr>
          <a:lstStyle/>
          <a:p>
            <a:r>
              <a:rPr lang="en-US" sz="4000" b="1" dirty="0">
                <a:solidFill>
                  <a:srgbClr val="F05033"/>
                </a:solidFill>
                <a:latin typeface="Raleway SemiBold" panose="020B0503030101060003" pitchFamily="34" charset="77"/>
              </a:rPr>
              <a:t>Our race </a:t>
            </a:r>
            <a:r>
              <a:rPr lang="en-GB" sz="4000" b="1" dirty="0">
                <a:solidFill>
                  <a:srgbClr val="F05033"/>
                </a:solidFill>
                <a:latin typeface="Raleway SemiBold" panose="020B0503030101060003" pitchFamily="34" charset="77"/>
              </a:rPr>
              <a:t>walking</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Uganda</a:t>
            </a:r>
          </a:p>
        </p:txBody>
      </p:sp>
      <p:pic>
        <p:nvPicPr>
          <p:cNvPr id="2" name="Picture 4" descr="Flag of Uganda">
            <a:extLst>
              <a:ext uri="{FF2B5EF4-FFF2-40B4-BE49-F238E27FC236}">
                <a16:creationId xmlns:a16="http://schemas.microsoft.com/office/drawing/2014/main" id="{41FDF9B9-5588-8D69-623F-7F5596009B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6582" y="403058"/>
            <a:ext cx="1352368" cy="9011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5813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70" y="2128761"/>
            <a:ext cx="10648372" cy="4016389"/>
          </a:xfrm>
        </p:spPr>
        <p:txBody>
          <a:bodyPr>
            <a:noAutofit/>
          </a:bodyPr>
          <a:lstStyle/>
          <a:p>
            <a:pPr marL="0" indent="0">
              <a:lnSpc>
                <a:spcPct val="100000"/>
              </a:lnSpc>
              <a:spcBef>
                <a:spcPts val="0"/>
              </a:spcBef>
              <a:spcAft>
                <a:spcPts val="1000"/>
              </a:spcAft>
              <a:buNone/>
            </a:pPr>
            <a:r>
              <a:rPr lang="en-GB" sz="2400" dirty="0">
                <a:latin typeface="Raleway" pitchFamily="2" charset="0"/>
              </a:rPr>
              <a:t>Lesotho has a population of 2.3 million. It ranks 143</a:t>
            </a:r>
            <a:r>
              <a:rPr lang="en-GB" sz="2400" baseline="30000" dirty="0">
                <a:latin typeface="Raleway" pitchFamily="2" charset="0"/>
              </a:rPr>
              <a:t>rd</a:t>
            </a:r>
            <a:r>
              <a:rPr lang="en-GB" sz="2400" dirty="0">
                <a:latin typeface="Raleway" pitchFamily="2" charset="0"/>
              </a:rPr>
              <a:t> on the Index. It’s never won an Olympic medal since its debut in 1972.</a:t>
            </a:r>
          </a:p>
          <a:p>
            <a:pPr marL="0" indent="0">
              <a:lnSpc>
                <a:spcPct val="100000"/>
              </a:lnSpc>
              <a:spcBef>
                <a:spcPts val="0"/>
              </a:spcBef>
              <a:spcAft>
                <a:spcPts val="1000"/>
              </a:spcAft>
              <a:buNone/>
            </a:pPr>
            <a:r>
              <a:rPr lang="en-GB" sz="2400" dirty="0">
                <a:latin typeface="Raleway" pitchFamily="2" charset="0"/>
              </a:rPr>
              <a:t>Despite its low Index ranking, Lesotho has high levels of physical activity, which may be linked to its geography. </a:t>
            </a:r>
            <a:r>
              <a:rPr lang="en-US" sz="2400" dirty="0">
                <a:latin typeface="Raleway" pitchFamily="2" charset="0"/>
                <a:hlinkClick r:id="rId7"/>
              </a:rPr>
              <a:t>Over 80% of the country lies above 1,800m</a:t>
            </a:r>
            <a:r>
              <a:rPr lang="en-US" sz="2400" dirty="0">
                <a:latin typeface="Raleway" pitchFamily="2" charset="0"/>
              </a:rPr>
              <a:t>, leading to its being known as the “The Mountain Kingdom”. </a:t>
            </a:r>
          </a:p>
          <a:p>
            <a:pPr marL="0" indent="0">
              <a:lnSpc>
                <a:spcPct val="100000"/>
              </a:lnSpc>
              <a:spcBef>
                <a:spcPts val="0"/>
              </a:spcBef>
              <a:spcAft>
                <a:spcPts val="1000"/>
              </a:spcAft>
              <a:buNone/>
            </a:pPr>
            <a:r>
              <a:rPr lang="en-US" sz="2400" dirty="0">
                <a:latin typeface="Raleway" pitchFamily="2" charset="0"/>
              </a:rPr>
              <a:t>Its terrain and </a:t>
            </a:r>
            <a:r>
              <a:rPr lang="en-US" sz="2400" dirty="0">
                <a:latin typeface="Raleway" pitchFamily="2" charset="0"/>
                <a:hlinkClick r:id="rId7"/>
              </a:rPr>
              <a:t>mostly-rural population (around 70%)</a:t>
            </a:r>
            <a:r>
              <a:rPr lang="en-US" sz="2400" dirty="0">
                <a:latin typeface="Raleway" pitchFamily="2" charset="0"/>
              </a:rPr>
              <a:t> make walking and active travel more likely.</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56268"/>
            <a:ext cx="10515600" cy="1325563"/>
          </a:xfrm>
        </p:spPr>
        <p:txBody>
          <a:bodyPr>
            <a:normAutofit/>
          </a:bodyPr>
          <a:lstStyle/>
          <a:p>
            <a:r>
              <a:rPr lang="en-US" sz="4000" b="1" dirty="0">
                <a:solidFill>
                  <a:srgbClr val="F05033"/>
                </a:solidFill>
                <a:latin typeface="Raleway SemiBold" panose="020B0503030101060003" pitchFamily="34" charset="77"/>
              </a:rPr>
              <a:t>Our race walking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Lesotho</a:t>
            </a:r>
          </a:p>
        </p:txBody>
      </p:sp>
      <p:pic>
        <p:nvPicPr>
          <p:cNvPr id="2" name="Picture 6" descr="Flag of Lesotho">
            <a:extLst>
              <a:ext uri="{FF2B5EF4-FFF2-40B4-BE49-F238E27FC236}">
                <a16:creationId xmlns:a16="http://schemas.microsoft.com/office/drawing/2014/main" id="{3AF95332-3CF5-F4BA-865F-4F3696767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8517" y="415156"/>
            <a:ext cx="1350625" cy="899999"/>
          </a:xfrm>
          <a:prstGeom prst="rect">
            <a:avLst/>
          </a:prstGeom>
          <a:noFill/>
          <a:ln>
            <a:solidFill>
              <a:schemeClr val="bg1">
                <a:lumMod val="85000"/>
              </a:schemeClr>
            </a:solidFill>
          </a:ln>
        </p:spPr>
      </p:pic>
    </p:spTree>
    <p:extLst>
      <p:ext uri="{BB962C8B-B14F-4D97-AF65-F5344CB8AC3E}">
        <p14:creationId xmlns:p14="http://schemas.microsoft.com/office/powerpoint/2010/main" val="3384160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79" y="1874003"/>
            <a:ext cx="10696753" cy="4243136"/>
          </a:xfrm>
        </p:spPr>
        <p:txBody>
          <a:bodyPr>
            <a:noAutofit/>
          </a:bodyPr>
          <a:lstStyle/>
          <a:p>
            <a:pPr marL="0" indent="0">
              <a:lnSpc>
                <a:spcPct val="100000"/>
              </a:lnSpc>
              <a:spcBef>
                <a:spcPts val="0"/>
              </a:spcBef>
              <a:spcAft>
                <a:spcPts val="1000"/>
              </a:spcAft>
              <a:buNone/>
            </a:pPr>
            <a:r>
              <a:rPr lang="en-GB" sz="2400" dirty="0">
                <a:latin typeface="Raleway" pitchFamily="2" charset="0"/>
              </a:rPr>
              <a:t>Tanzania ranks 99</a:t>
            </a:r>
            <a:r>
              <a:rPr lang="en-GB" sz="2400" baseline="30000" dirty="0">
                <a:latin typeface="Raleway" pitchFamily="2" charset="0"/>
              </a:rPr>
              <a:t>th</a:t>
            </a:r>
            <a:r>
              <a:rPr lang="en-GB" sz="2400" dirty="0">
                <a:latin typeface="Raleway" pitchFamily="2" charset="0"/>
              </a:rPr>
              <a:t> on the Index. It has a population of </a:t>
            </a:r>
            <a:br>
              <a:rPr lang="en-GB" sz="2400" dirty="0">
                <a:latin typeface="Raleway" pitchFamily="2" charset="0"/>
              </a:rPr>
            </a:br>
            <a:r>
              <a:rPr lang="en-GB" sz="2400" dirty="0">
                <a:latin typeface="Raleway" pitchFamily="2" charset="0"/>
              </a:rPr>
              <a:t>66 million. Since its debut at Tokyo 1964, Tanzania has won two silver medals – at 1980 Moscow, in the men’s 5000m and the men’s 3000m steeplechase.</a:t>
            </a:r>
          </a:p>
          <a:p>
            <a:pPr marL="0" indent="0">
              <a:lnSpc>
                <a:spcPct val="100000"/>
              </a:lnSpc>
              <a:spcBef>
                <a:spcPts val="0"/>
              </a:spcBef>
              <a:spcAft>
                <a:spcPts val="1000"/>
              </a:spcAft>
              <a:buNone/>
            </a:pPr>
            <a:r>
              <a:rPr lang="en-GB" sz="2400" dirty="0">
                <a:latin typeface="Raleway" pitchFamily="2" charset="0"/>
              </a:rPr>
              <a:t>Despite national health challenges that include malaria and the HIV/AIDS epidemic, Tanzania has seen improvements in life expectancy, </a:t>
            </a:r>
            <a:r>
              <a:rPr lang="en-GB" sz="2400" dirty="0">
                <a:latin typeface="Raleway" pitchFamily="2" charset="0"/>
                <a:hlinkClick r:id="rId7"/>
              </a:rPr>
              <a:t>from 41 years in 1950</a:t>
            </a:r>
            <a:r>
              <a:rPr lang="en-GB" sz="2400" dirty="0">
                <a:latin typeface="Raleway" pitchFamily="2" charset="0"/>
              </a:rPr>
              <a:t> to </a:t>
            </a:r>
            <a:r>
              <a:rPr lang="en-GB" sz="2400" dirty="0">
                <a:latin typeface="Raleway" pitchFamily="2" charset="0"/>
                <a:hlinkClick r:id="rId8"/>
              </a:rPr>
              <a:t>67 years in 2022</a:t>
            </a:r>
            <a:r>
              <a:rPr lang="en-GB" sz="2400" dirty="0">
                <a:latin typeface="Raleway" pitchFamily="2" charset="0"/>
              </a:rPr>
              <a:t>.</a:t>
            </a:r>
          </a:p>
          <a:p>
            <a:pPr marL="0" indent="0">
              <a:lnSpc>
                <a:spcPct val="100000"/>
              </a:lnSpc>
              <a:spcBef>
                <a:spcPts val="0"/>
              </a:spcBef>
              <a:spcAft>
                <a:spcPts val="1000"/>
              </a:spcAft>
              <a:buNone/>
            </a:pPr>
            <a:r>
              <a:rPr lang="en-GB" sz="2400" dirty="0">
                <a:latin typeface="Raleway" pitchFamily="2" charset="0"/>
              </a:rPr>
              <a:t>Its population is largely rural (</a:t>
            </a:r>
            <a:r>
              <a:rPr lang="en-GB" sz="2400" dirty="0">
                <a:latin typeface="Raleway" pitchFamily="2" charset="0"/>
                <a:hlinkClick r:id="rId9"/>
              </a:rPr>
              <a:t>around 70%</a:t>
            </a:r>
            <a:r>
              <a:rPr lang="en-GB" sz="2400" dirty="0">
                <a:latin typeface="Raleway" pitchFamily="2" charset="0"/>
              </a:rPr>
              <a:t>), with many living in mountainous and tropical areas </a:t>
            </a:r>
            <a:r>
              <a:rPr lang="en-GB" sz="2400">
                <a:latin typeface="Raleway" pitchFamily="2" charset="0"/>
              </a:rPr>
              <a:t>that are not easy for vehicles to </a:t>
            </a:r>
            <a:r>
              <a:rPr lang="en-GB" sz="2400" dirty="0">
                <a:latin typeface="Raleway" pitchFamily="2" charset="0"/>
              </a:rPr>
              <a:t>access.</a:t>
            </a:r>
          </a:p>
          <a:p>
            <a:pPr marL="0" indent="0">
              <a:lnSpc>
                <a:spcPct val="100000"/>
              </a:lnSpc>
              <a:spcBef>
                <a:spcPts val="0"/>
              </a:spcBef>
              <a:spcAft>
                <a:spcPts val="1000"/>
              </a:spcAft>
              <a:buNone/>
            </a:pP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44172"/>
            <a:ext cx="10515600" cy="1325563"/>
          </a:xfrm>
        </p:spPr>
        <p:txBody>
          <a:bodyPr>
            <a:normAutofit/>
          </a:bodyPr>
          <a:lstStyle/>
          <a:p>
            <a:r>
              <a:rPr lang="en-US" sz="4000" b="1" dirty="0">
                <a:solidFill>
                  <a:srgbClr val="F05033"/>
                </a:solidFill>
                <a:latin typeface="Raleway SemiBold" panose="020B0503030101060003" pitchFamily="34" charset="77"/>
              </a:rPr>
              <a:t>Our race walking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Tanzania</a:t>
            </a:r>
          </a:p>
        </p:txBody>
      </p:sp>
      <p:pic>
        <p:nvPicPr>
          <p:cNvPr id="6" name="Picture 8" descr="Flag of Tanzania">
            <a:extLst>
              <a:ext uri="{FF2B5EF4-FFF2-40B4-BE49-F238E27FC236}">
                <a16:creationId xmlns:a16="http://schemas.microsoft.com/office/drawing/2014/main" id="{A4E1F00F-753F-62B2-C7E2-F411A1F59D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32708" y="360272"/>
            <a:ext cx="1350625" cy="899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3214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79" y="2165047"/>
            <a:ext cx="10641595" cy="3694268"/>
          </a:xfrm>
        </p:spPr>
        <p:txBody>
          <a:bodyPr>
            <a:noAutofit/>
          </a:bodyPr>
          <a:lstStyle/>
          <a:p>
            <a:pPr marL="0" indent="0">
              <a:lnSpc>
                <a:spcPct val="100000"/>
              </a:lnSpc>
              <a:spcBef>
                <a:spcPts val="0"/>
              </a:spcBef>
              <a:spcAft>
                <a:spcPts val="1000"/>
              </a:spcAft>
              <a:buNone/>
            </a:pPr>
            <a:r>
              <a:rPr lang="en-GB" sz="2400" dirty="0">
                <a:latin typeface="Raleway" pitchFamily="2" charset="0"/>
              </a:rPr>
              <a:t>Given its size and rural island status, active travel is more likely in Niue. As a result, its adult population has relatively high levels of physical activity.</a:t>
            </a:r>
          </a:p>
          <a:p>
            <a:pPr marL="0" indent="0">
              <a:lnSpc>
                <a:spcPct val="100000"/>
              </a:lnSpc>
              <a:spcBef>
                <a:spcPts val="0"/>
              </a:spcBef>
              <a:spcAft>
                <a:spcPts val="1000"/>
              </a:spcAft>
              <a:buNone/>
            </a:pPr>
            <a:r>
              <a:rPr lang="en-GB" sz="2400" dirty="0">
                <a:latin typeface="Raleway" pitchFamily="2" charset="0"/>
              </a:rPr>
              <a:t>With </a:t>
            </a:r>
            <a:r>
              <a:rPr lang="en-GB" sz="2400" dirty="0">
                <a:latin typeface="Raleway" pitchFamily="2" charset="0"/>
                <a:hlinkClick r:id="rId7"/>
              </a:rPr>
              <a:t>a surface area of </a:t>
            </a:r>
            <a:r>
              <a:rPr lang="en-US" sz="2400" dirty="0">
                <a:latin typeface="Raleway" pitchFamily="2" charset="0"/>
                <a:hlinkClick r:id="rId7"/>
              </a:rPr>
              <a:t>259</a:t>
            </a:r>
            <a:r>
              <a:rPr lang="en-GB" sz="2400" dirty="0">
                <a:latin typeface="Raleway" pitchFamily="2" charset="0"/>
                <a:hlinkClick r:id="rId7"/>
              </a:rPr>
              <a:t>km</a:t>
            </a:r>
            <a:r>
              <a:rPr lang="en-GB" sz="2400" baseline="30000" dirty="0">
                <a:latin typeface="Raleway" pitchFamily="2" charset="0"/>
                <a:hlinkClick r:id="rId7"/>
              </a:rPr>
              <a:t>2</a:t>
            </a:r>
            <a:r>
              <a:rPr lang="en-US" sz="2400" dirty="0">
                <a:latin typeface="Raleway" pitchFamily="2" charset="0"/>
                <a:hlinkClick r:id="rId7"/>
              </a:rPr>
              <a:t> (100 square miles)</a:t>
            </a:r>
            <a:r>
              <a:rPr lang="en-GB" sz="2400" baseline="30000" dirty="0">
                <a:latin typeface="Raleway" pitchFamily="2" charset="0"/>
              </a:rPr>
              <a:t> </a:t>
            </a:r>
            <a:r>
              <a:rPr lang="en-GB" sz="2400" dirty="0">
                <a:latin typeface="Raleway" pitchFamily="2" charset="0"/>
              </a:rPr>
              <a:t>and a diameter of around 18km, it would take the average person about 3.6 hours to walk around Niue.*</a:t>
            </a:r>
          </a:p>
          <a:p>
            <a:pPr marL="0" indent="0">
              <a:lnSpc>
                <a:spcPct val="100000"/>
              </a:lnSpc>
              <a:spcBef>
                <a:spcPts val="0"/>
              </a:spcBef>
              <a:spcAft>
                <a:spcPts val="1000"/>
              </a:spcAft>
              <a:buNone/>
            </a:pPr>
            <a:r>
              <a:rPr lang="en-US" sz="2400" dirty="0">
                <a:latin typeface="Raleway" pitchFamily="2" charset="0"/>
              </a:rPr>
              <a:t>Alofi is the second-smallest capital city of a sovereign state (by population)</a:t>
            </a:r>
            <a:r>
              <a:rPr lang="en-GB" sz="2400" dirty="0">
                <a:latin typeface="Raleway" pitchFamily="2" charset="0"/>
              </a:rPr>
              <a:t> in the world, with just over 600 people.</a:t>
            </a:r>
            <a:endParaRPr lang="en-GB" sz="2400" baseline="300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68363"/>
            <a:ext cx="7906657" cy="1325563"/>
          </a:xfrm>
        </p:spPr>
        <p:txBody>
          <a:bodyPr>
            <a:normAutofit/>
          </a:bodyPr>
          <a:lstStyle/>
          <a:p>
            <a:r>
              <a:rPr lang="en-US" sz="4000" b="1" dirty="0">
                <a:solidFill>
                  <a:srgbClr val="F05033"/>
                </a:solidFill>
                <a:latin typeface="Raleway SemiBold" panose="020B0503030101060003" pitchFamily="34" charset="77"/>
              </a:rPr>
              <a:t>Our race walking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Niue</a:t>
            </a:r>
          </a:p>
        </p:txBody>
      </p:sp>
      <p:pic>
        <p:nvPicPr>
          <p:cNvPr id="4" name="Picture 2" descr="Niue gì">
            <a:extLst>
              <a:ext uri="{FF2B5EF4-FFF2-40B4-BE49-F238E27FC236}">
                <a16:creationId xmlns:a16="http://schemas.microsoft.com/office/drawing/2014/main" id="{3D06AAC3-1D4C-A5D0-59F6-1FF2FF92A7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6177" y="416363"/>
            <a:ext cx="1691998" cy="971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926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oing-for-gold-background-thinn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582839"/>
            <a:ext cx="10515600" cy="1325563"/>
          </a:xfrm>
        </p:spPr>
        <p:txBody>
          <a:bodyPr>
            <a:normAutofit/>
          </a:bodyPr>
          <a:lstStyle/>
          <a:p>
            <a:r>
              <a:rPr lang="en-US" sz="4000" b="1" dirty="0">
                <a:solidFill>
                  <a:srgbClr val="F05033"/>
                </a:solidFill>
                <a:latin typeface="Raleway SemiBold" panose="020B0503030101060003" pitchFamily="34" charset="77"/>
              </a:rPr>
              <a:t>Why are healthy ageing and prevention important?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200" y="2394848"/>
            <a:ext cx="10515600" cy="3108476"/>
          </a:xfrm>
        </p:spPr>
        <p:txBody>
          <a:bodyPr>
            <a:noAutofit/>
          </a:bodyPr>
          <a:lstStyle/>
          <a:p>
            <a:pPr marL="0" indent="0">
              <a:lnSpc>
                <a:spcPct val="100000"/>
              </a:lnSpc>
              <a:spcBef>
                <a:spcPts val="0"/>
              </a:spcBef>
              <a:spcAft>
                <a:spcPts val="1200"/>
              </a:spcAft>
              <a:buNone/>
            </a:pPr>
            <a:r>
              <a:rPr lang="en-US" sz="2400" dirty="0">
                <a:latin typeface="Raleway" pitchFamily="2" charset="0"/>
              </a:rPr>
              <a:t>Investing in people’s health is vital for everyone’s wellbeing. It can also ensure that we can all truly benefit from the ‘longevity dividend’ associated with an ageing population. </a:t>
            </a:r>
          </a:p>
          <a:p>
            <a:pPr marL="0" indent="0">
              <a:lnSpc>
                <a:spcPct val="100000"/>
              </a:lnSpc>
              <a:spcBef>
                <a:spcPts val="0"/>
              </a:spcBef>
              <a:spcAft>
                <a:spcPts val="1200"/>
              </a:spcAft>
              <a:buNone/>
            </a:pPr>
            <a:r>
              <a:rPr lang="en-US" sz="2400" dirty="0">
                <a:latin typeface="Raleway" pitchFamily="2" charset="0"/>
                <a:hlinkClick r:id="rId4"/>
              </a:rPr>
              <a:t>We know that in countries which spend more on health, older people work, volunteer and spend for longer</a:t>
            </a:r>
            <a:r>
              <a:rPr lang="en-US" sz="2400" dirty="0">
                <a:latin typeface="Raleway" pitchFamily="2" charset="0"/>
              </a:rPr>
              <a:t>.</a:t>
            </a:r>
          </a:p>
          <a:p>
            <a:pPr marL="0" indent="0">
              <a:lnSpc>
                <a:spcPct val="100000"/>
              </a:lnSpc>
              <a:spcBef>
                <a:spcPts val="0"/>
              </a:spcBef>
              <a:spcAft>
                <a:spcPts val="1200"/>
              </a:spcAft>
              <a:buNone/>
            </a:pPr>
            <a:r>
              <a:rPr lang="en-US" sz="2400" dirty="0">
                <a:latin typeface="Raleway" pitchFamily="2" charset="0"/>
              </a:rPr>
              <a:t>Yet around the globe, action on, and investment in, healthy ageing and preventative health is still not being </a:t>
            </a:r>
            <a:r>
              <a:rPr lang="en-GB" sz="2400" dirty="0">
                <a:latin typeface="Raleway" pitchFamily="2" charset="0"/>
              </a:rPr>
              <a:t>prioritised at the policy level</a:t>
            </a:r>
            <a:r>
              <a:rPr lang="en-US" sz="2400" dirty="0">
                <a:latin typeface="Raleway" pitchFamily="2" charset="0"/>
              </a:rPr>
              <a:t>. </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5"/>
          <a:stretch>
            <a:fillRect/>
          </a:stretch>
        </p:blipFill>
        <p:spPr>
          <a:xfrm>
            <a:off x="10090597" y="5903246"/>
            <a:ext cx="1589774" cy="733219"/>
          </a:xfrm>
          <a:prstGeom prst="rect">
            <a:avLst/>
          </a:prstGeom>
        </p:spPr>
      </p:pic>
      <p:pic>
        <p:nvPicPr>
          <p:cNvPr id="19" name="Picture 1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6"/>
          <a:stretch>
            <a:fillRect/>
          </a:stretch>
        </p:blipFill>
        <p:spPr>
          <a:xfrm>
            <a:off x="5702236" y="6019135"/>
            <a:ext cx="908483" cy="508474"/>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7"/>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022031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1019628" y="365125"/>
            <a:ext cx="4265991" cy="1325563"/>
          </a:xfrm>
        </p:spPr>
        <p:txBody>
          <a:bodyPr>
            <a:normAutofit/>
          </a:bodyPr>
          <a:lstStyle/>
          <a:p>
            <a:r>
              <a:rPr lang="en-US" sz="4000" b="1" dirty="0">
                <a:solidFill>
                  <a:srgbClr val="F05033"/>
                </a:solidFill>
                <a:latin typeface="Raleway SemiBold" panose="020B0503030101060003" pitchFamily="34" charset="77"/>
              </a:rPr>
              <a:t>6. Marathon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71246" y="2079625"/>
            <a:ext cx="10494993" cy="3036663"/>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the marathon in our Olympics?</a:t>
            </a:r>
          </a:p>
          <a:p>
            <a:pPr marL="0" indent="0">
              <a:lnSpc>
                <a:spcPct val="100000"/>
              </a:lnSpc>
              <a:spcBef>
                <a:spcPts val="0"/>
              </a:spcBef>
              <a:spcAft>
                <a:spcPts val="1600"/>
              </a:spcAft>
              <a:buNone/>
            </a:pPr>
            <a:r>
              <a:rPr lang="en-US" sz="2400" dirty="0">
                <a:latin typeface="Raleway" pitchFamily="2" charset="0"/>
              </a:rPr>
              <a:t>We use the ILC Index to see which countries perform the best on healthy life expectancy.</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Ethiopia and Kenya dominate the real Olympic marathon. Since Sydney 2000, Ethiopian and/or Kenyan athletes have finished in a medal position at each of the men’s and women’s marathon events.</a:t>
            </a:r>
          </a:p>
        </p:txBody>
      </p:sp>
      <p:pic>
        <p:nvPicPr>
          <p:cNvPr id="4" name="Picture 3">
            <a:extLst>
              <a:ext uri="{FF2B5EF4-FFF2-40B4-BE49-F238E27FC236}">
                <a16:creationId xmlns:a16="http://schemas.microsoft.com/office/drawing/2014/main" id="{7333F3EF-2E1B-DABC-D711-E7201728ECF3}"/>
              </a:ext>
            </a:extLst>
          </p:cNvPr>
          <p:cNvPicPr>
            <a:picLocks noChangeAspect="1"/>
          </p:cNvPicPr>
          <p:nvPr/>
        </p:nvPicPr>
        <p:blipFill>
          <a:blip r:embed="rId6"/>
          <a:stretch>
            <a:fillRect/>
          </a:stretch>
        </p:blipFill>
        <p:spPr>
          <a:xfrm>
            <a:off x="10115763" y="232077"/>
            <a:ext cx="1350477" cy="1295998"/>
          </a:xfrm>
          <a:prstGeom prst="rect">
            <a:avLst/>
          </a:prstGeom>
        </p:spPr>
      </p:pic>
    </p:spTree>
    <p:extLst>
      <p:ext uri="{BB962C8B-B14F-4D97-AF65-F5344CB8AC3E}">
        <p14:creationId xmlns:p14="http://schemas.microsoft.com/office/powerpoint/2010/main" val="1754551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our marathon?</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50294" y="1994956"/>
            <a:ext cx="10515600" cy="3997407"/>
          </a:xfrm>
        </p:spPr>
        <p:txBody>
          <a:bodyPr>
            <a:noAutofit/>
          </a:bodyPr>
          <a:lstStyle/>
          <a:p>
            <a:pPr marL="0" indent="0">
              <a:lnSpc>
                <a:spcPct val="100000"/>
              </a:lnSpc>
              <a:spcBef>
                <a:spcPts val="0"/>
              </a:spcBef>
              <a:spcAft>
                <a:spcPts val="1000"/>
              </a:spcAft>
              <a:buNone/>
            </a:pPr>
            <a:r>
              <a:rPr lang="en-US" sz="2400" dirty="0">
                <a:latin typeface="Raleway" pitchFamily="2" charset="0"/>
              </a:rPr>
              <a:t>Our marathon is based on data from the Index’s “Health span” metric. </a:t>
            </a:r>
          </a:p>
          <a:p>
            <a:pPr marL="0" indent="0">
              <a:lnSpc>
                <a:spcPct val="100000"/>
              </a:lnSpc>
              <a:spcBef>
                <a:spcPts val="0"/>
              </a:spcBef>
              <a:spcAft>
                <a:spcPts val="1000"/>
              </a:spcAft>
              <a:buNone/>
            </a:pPr>
            <a:r>
              <a:rPr lang="en-US" sz="2400" dirty="0">
                <a:latin typeface="Raleway" pitchFamily="2" charset="0"/>
              </a:rPr>
              <a:t>This is the number of years an individual can expect to spend in good health. It’s measured at birth in years, using health expectancy measures obtained from WHO.</a:t>
            </a:r>
            <a:endParaRPr lang="en-GB" sz="2400" dirty="0">
              <a:latin typeface="Raleway" pitchFamily="2" charset="0"/>
            </a:endParaRPr>
          </a:p>
        </p:txBody>
      </p:sp>
    </p:spTree>
    <p:extLst>
      <p:ext uri="{BB962C8B-B14F-4D97-AF65-F5344CB8AC3E}">
        <p14:creationId xmlns:p14="http://schemas.microsoft.com/office/powerpoint/2010/main" val="3088611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our marathon?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47057" y="2026595"/>
            <a:ext cx="5402943" cy="3393490"/>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Japan – 74.4 years</a:t>
            </a:r>
          </a:p>
          <a:p>
            <a:pPr marL="0" indent="0">
              <a:lnSpc>
                <a:spcPct val="100000"/>
              </a:lnSpc>
              <a:spcBef>
                <a:spcPts val="0"/>
              </a:spcBef>
              <a:spcAft>
                <a:spcPts val="1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Singapore – 74.2 years</a:t>
            </a:r>
          </a:p>
          <a:p>
            <a:pPr marL="0" indent="0">
              <a:lnSpc>
                <a:spcPct val="100000"/>
              </a:lnSpc>
              <a:spcBef>
                <a:spcPts val="0"/>
              </a:spcBef>
              <a:spcAft>
                <a:spcPts val="1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South Korea – 73.3 years</a:t>
            </a:r>
            <a:endParaRPr lang="en-GB" sz="2400" dirty="0">
              <a:latin typeface="Raleway" pitchFamily="2" charset="0"/>
            </a:endParaRPr>
          </a:p>
          <a:p>
            <a:pPr marL="0" indent="0">
              <a:buNone/>
            </a:pPr>
            <a:endParaRPr lang="en-GB" dirty="0">
              <a:latin typeface="Raleway" pitchFamily="2" charset="0"/>
            </a:endParaRPr>
          </a:p>
        </p:txBody>
      </p:sp>
      <p:pic>
        <p:nvPicPr>
          <p:cNvPr id="9" name="Picture 8" descr="A flag with a red circle and black rectangles&#10;&#10;Description automatically generated">
            <a:extLst>
              <a:ext uri="{FF2B5EF4-FFF2-40B4-BE49-F238E27FC236}">
                <a16:creationId xmlns:a16="http://schemas.microsoft.com/office/drawing/2014/main" id="{868C328D-3145-CEAF-1D54-C65F3F6DED48}"/>
              </a:ext>
            </a:extLst>
          </p:cNvPr>
          <p:cNvPicPr>
            <a:picLocks/>
          </p:cNvPicPr>
          <p:nvPr/>
        </p:nvPicPr>
        <p:blipFill>
          <a:blip r:embed="rId6">
            <a:extLst>
              <a:ext uri="{837473B0-CC2E-450A-ABE3-18F120FF3D39}">
                <a1611:picAttrSrcUrl xmlns:a1611="http://schemas.microsoft.com/office/drawing/2016/11/main" r:id="rId7"/>
              </a:ext>
            </a:extLst>
          </a:blip>
          <a:stretch>
            <a:fillRect/>
          </a:stretch>
        </p:blipFill>
        <p:spPr>
          <a:xfrm>
            <a:off x="10346556" y="3241302"/>
            <a:ext cx="1080000" cy="684658"/>
          </a:xfrm>
          <a:prstGeom prst="rect">
            <a:avLst/>
          </a:prstGeom>
          <a:ln>
            <a:solidFill>
              <a:schemeClr val="bg1">
                <a:lumMod val="85000"/>
              </a:schemeClr>
            </a:solidFill>
          </a:ln>
        </p:spPr>
      </p:pic>
      <p:pic>
        <p:nvPicPr>
          <p:cNvPr id="11" name="Picture 2" descr="Centered deep red circle on a white rectangle">
            <a:extLst>
              <a:ext uri="{FF2B5EF4-FFF2-40B4-BE49-F238E27FC236}">
                <a16:creationId xmlns:a16="http://schemas.microsoft.com/office/drawing/2014/main" id="{0B17F8AA-AC98-A3E8-036E-5770F32474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4008" y="2428907"/>
            <a:ext cx="1080000"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3" name="Picture 4" descr="Flag of Singapore">
            <a:extLst>
              <a:ext uri="{FF2B5EF4-FFF2-40B4-BE49-F238E27FC236}">
                <a16:creationId xmlns:a16="http://schemas.microsoft.com/office/drawing/2014/main" id="{9A8AD352-FF1F-3CEA-25F0-7C76F3A41F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172" y="3037880"/>
            <a:ext cx="1080000"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10"/>
          <a:stretch>
            <a:fillRect/>
          </a:stretch>
        </p:blipFill>
        <p:spPr>
          <a:xfrm>
            <a:off x="7681883" y="3220369"/>
            <a:ext cx="3763192" cy="1763996"/>
          </a:xfrm>
          <a:prstGeom prst="rect">
            <a:avLst/>
          </a:prstGeom>
        </p:spPr>
      </p:pic>
    </p:spTree>
    <p:extLst>
      <p:ext uri="{BB962C8B-B14F-4D97-AF65-F5344CB8AC3E}">
        <p14:creationId xmlns:p14="http://schemas.microsoft.com/office/powerpoint/2010/main" val="3474673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LC-OLYMPIC-PPT-V2.jpg">
            <a:extLst>
              <a:ext uri="{FF2B5EF4-FFF2-40B4-BE49-F238E27FC236}">
                <a16:creationId xmlns:a16="http://schemas.microsoft.com/office/drawing/2014/main" id="{1636C1FE-0F22-579A-0792-CDBC1BA3FD7E}"/>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0212"/>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10515600" cy="1134685"/>
          </a:xfrm>
        </p:spPr>
        <p:txBody>
          <a:bodyPr>
            <a:normAutofit/>
          </a:bodyPr>
          <a:lstStyle/>
          <a:p>
            <a:r>
              <a:rPr lang="en-US" sz="4000" b="1" dirty="0">
                <a:solidFill>
                  <a:srgbClr val="F05033"/>
                </a:solidFill>
                <a:latin typeface="Raleway SemiBold" panose="020B0503030101060003" pitchFamily="34" charset="77"/>
              </a:rPr>
              <a:t>Marathon top 10</a:t>
            </a:r>
          </a:p>
        </p:txBody>
      </p:sp>
      <p:graphicFrame>
        <p:nvGraphicFramePr>
          <p:cNvPr id="6" name="Table 5">
            <a:extLst>
              <a:ext uri="{FF2B5EF4-FFF2-40B4-BE49-F238E27FC236}">
                <a16:creationId xmlns:a16="http://schemas.microsoft.com/office/drawing/2014/main" id="{26386EE2-3390-D409-4A99-E84D76CAE9C9}"/>
              </a:ext>
            </a:extLst>
          </p:cNvPr>
          <p:cNvGraphicFramePr>
            <a:graphicFrameLocks noGrp="1"/>
          </p:cNvGraphicFramePr>
          <p:nvPr>
            <p:extLst>
              <p:ext uri="{D42A27DB-BD31-4B8C-83A1-F6EECF244321}">
                <p14:modId xmlns:p14="http://schemas.microsoft.com/office/powerpoint/2010/main" val="761877781"/>
              </p:ext>
            </p:extLst>
          </p:nvPr>
        </p:nvGraphicFramePr>
        <p:xfrm>
          <a:off x="934960" y="1593926"/>
          <a:ext cx="10515600" cy="3761208"/>
        </p:xfrm>
        <a:graphic>
          <a:graphicData uri="http://schemas.openxmlformats.org/drawingml/2006/table">
            <a:tbl>
              <a:tblPr/>
              <a:tblGrid>
                <a:gridCol w="1801305">
                  <a:extLst>
                    <a:ext uri="{9D8B030D-6E8A-4147-A177-3AD203B41FA5}">
                      <a16:colId xmlns:a16="http://schemas.microsoft.com/office/drawing/2014/main" val="2708079182"/>
                    </a:ext>
                  </a:extLst>
                </a:gridCol>
                <a:gridCol w="5938887">
                  <a:extLst>
                    <a:ext uri="{9D8B030D-6E8A-4147-A177-3AD203B41FA5}">
                      <a16:colId xmlns:a16="http://schemas.microsoft.com/office/drawing/2014/main" val="2915219038"/>
                    </a:ext>
                  </a:extLst>
                </a:gridCol>
                <a:gridCol w="2775408">
                  <a:extLst>
                    <a:ext uri="{9D8B030D-6E8A-4147-A177-3AD203B41FA5}">
                      <a16:colId xmlns:a16="http://schemas.microsoft.com/office/drawing/2014/main" val="4130681703"/>
                    </a:ext>
                  </a:extLst>
                </a:gridCol>
              </a:tblGrid>
              <a:tr h="341928">
                <a:tc>
                  <a:txBody>
                    <a:bodyPr/>
                    <a:lstStyle/>
                    <a:p>
                      <a:pPr algn="ctr" fontAlgn="b"/>
                      <a:r>
                        <a:rPr lang="en-GB" sz="16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Health span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513026"/>
                  </a:ext>
                </a:extLst>
              </a:tr>
              <a:tr h="341928">
                <a:tc>
                  <a:txBody>
                    <a:bodyPr/>
                    <a:lstStyle/>
                    <a:p>
                      <a:pPr algn="ctr" fontAlgn="b"/>
                      <a:r>
                        <a:rPr lang="en-GB" sz="16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a:solidFill>
                            <a:srgbClr val="000000"/>
                          </a:solidFill>
                          <a:effectLst/>
                          <a:highlight>
                            <a:srgbClr val="FFC000"/>
                          </a:highlight>
                          <a:latin typeface="Raleway" pitchFamily="2" charset="0"/>
                        </a:rPr>
                        <a:t>Japan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a:solidFill>
                            <a:srgbClr val="000000"/>
                          </a:solidFill>
                          <a:effectLst/>
                          <a:highlight>
                            <a:srgbClr val="FFC000"/>
                          </a:highlight>
                          <a:latin typeface="Raleway" pitchFamily="2" charset="0"/>
                        </a:rPr>
                        <a:t>74.37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97247311"/>
                  </a:ext>
                </a:extLst>
              </a:tr>
              <a:tr h="341928">
                <a:tc>
                  <a:txBody>
                    <a:bodyPr/>
                    <a:lstStyle/>
                    <a:p>
                      <a:pPr algn="ctr" fontAlgn="b"/>
                      <a:r>
                        <a:rPr lang="en-GB" sz="16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a:solidFill>
                            <a:srgbClr val="000000"/>
                          </a:solidFill>
                          <a:effectLst/>
                          <a:highlight>
                            <a:srgbClr val="D9D9D9"/>
                          </a:highlight>
                          <a:latin typeface="Raleway" pitchFamily="2" charset="0"/>
                        </a:rPr>
                        <a:t>Singapore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a:solidFill>
                            <a:srgbClr val="000000"/>
                          </a:solidFill>
                          <a:effectLst/>
                          <a:highlight>
                            <a:srgbClr val="D9D9D9"/>
                          </a:highlight>
                          <a:latin typeface="Raleway" pitchFamily="2" charset="0"/>
                        </a:rPr>
                        <a:t>74.15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351241400"/>
                  </a:ext>
                </a:extLst>
              </a:tr>
              <a:tr h="341928">
                <a:tc>
                  <a:txBody>
                    <a:bodyPr/>
                    <a:lstStyle/>
                    <a:p>
                      <a:pPr algn="ctr" fontAlgn="b"/>
                      <a:r>
                        <a:rPr lang="en-GB" sz="16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a:solidFill>
                            <a:srgbClr val="000000"/>
                          </a:solidFill>
                          <a:effectLst/>
                          <a:highlight>
                            <a:srgbClr val="996633"/>
                          </a:highlight>
                          <a:latin typeface="Raleway" pitchFamily="2" charset="0"/>
                        </a:rPr>
                        <a:t>South Korea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a:solidFill>
                            <a:srgbClr val="000000"/>
                          </a:solidFill>
                          <a:effectLst/>
                          <a:highlight>
                            <a:srgbClr val="996633"/>
                          </a:highlight>
                          <a:latin typeface="Raleway" pitchFamily="2" charset="0"/>
                        </a:rPr>
                        <a:t>73.27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98987936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Switzerland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57891894"/>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Italy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24452577"/>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France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0099547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Spain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27743509"/>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Cyprus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15686674"/>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Iceland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6200050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Sweden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72.32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13957356"/>
                  </a:ext>
                </a:extLst>
              </a:tr>
            </a:tbl>
          </a:graphicData>
        </a:graphic>
      </p:graphicFrame>
      <p:pic>
        <p:nvPicPr>
          <p:cNvPr id="9" name="Picture 8"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0" name="Picture 9"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1" name="Picture 1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733999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50295" y="1825623"/>
            <a:ext cx="10583098" cy="3997407"/>
          </a:xfrm>
        </p:spPr>
        <p:txBody>
          <a:bodyPr>
            <a:noAutofit/>
          </a:bodyPr>
          <a:lstStyle/>
          <a:p>
            <a:pPr marL="0" indent="0">
              <a:lnSpc>
                <a:spcPct val="100000"/>
              </a:lnSpc>
              <a:spcBef>
                <a:spcPts val="0"/>
              </a:spcBef>
              <a:spcAft>
                <a:spcPts val="1000"/>
              </a:spcAft>
              <a:buNone/>
            </a:pPr>
            <a:r>
              <a:rPr lang="en-GB" sz="2400" dirty="0">
                <a:latin typeface="Raleway" pitchFamily="2" charset="0"/>
              </a:rPr>
              <a:t>Japan has a population of 124 million. While it ranks 1</a:t>
            </a:r>
            <a:r>
              <a:rPr lang="en-GB" sz="2400" baseline="30000" dirty="0">
                <a:latin typeface="Raleway" pitchFamily="2" charset="0"/>
              </a:rPr>
              <a:t>st</a:t>
            </a:r>
            <a:r>
              <a:rPr lang="en-GB" sz="2400" dirty="0">
                <a:latin typeface="Raleway" pitchFamily="2" charset="0"/>
              </a:rPr>
              <a:t> for life span and work span, it sits 20</a:t>
            </a:r>
            <a:r>
              <a:rPr lang="en-GB" sz="2400" baseline="30000" dirty="0">
                <a:latin typeface="Raleway" pitchFamily="2" charset="0"/>
              </a:rPr>
              <a:t>th</a:t>
            </a:r>
            <a:r>
              <a:rPr lang="en-GB" sz="2400" dirty="0">
                <a:latin typeface="Raleway" pitchFamily="2" charset="0"/>
              </a:rPr>
              <a:t> on the Index overall.</a:t>
            </a:r>
          </a:p>
          <a:p>
            <a:pPr marL="0" indent="0">
              <a:lnSpc>
                <a:spcPct val="100000"/>
              </a:lnSpc>
              <a:spcBef>
                <a:spcPts val="0"/>
              </a:spcBef>
              <a:spcAft>
                <a:spcPts val="1000"/>
              </a:spcAft>
              <a:buNone/>
            </a:pPr>
            <a:r>
              <a:rPr lang="en-GB" sz="2400" dirty="0">
                <a:latin typeface="Raleway" pitchFamily="2" charset="0"/>
              </a:rPr>
              <a:t>Japan has hosted the Summer Olympics twice (1964 and 2020) and has won 497 medals since first competing at Stockholm 1912. It has been most successful at judo – a Japanese sport.</a:t>
            </a:r>
          </a:p>
          <a:p>
            <a:pPr marL="0" indent="0">
              <a:lnSpc>
                <a:spcPct val="100000"/>
              </a:lnSpc>
              <a:spcBef>
                <a:spcPts val="0"/>
              </a:spcBef>
              <a:spcAft>
                <a:spcPts val="1000"/>
              </a:spcAft>
              <a:buNone/>
            </a:pPr>
            <a:r>
              <a:rPr lang="en-US" sz="2400" dirty="0">
                <a:latin typeface="Raleway" pitchFamily="2" charset="0"/>
              </a:rPr>
              <a:t>Healthcare in Japan is provided by national and local governments. With an ageing population, </a:t>
            </a:r>
            <a:r>
              <a:rPr lang="en-US" sz="2400" dirty="0">
                <a:latin typeface="Raleway" pitchFamily="2" charset="0"/>
                <a:hlinkClick r:id="rId7"/>
              </a:rPr>
              <a:t>Japan introduced a long-term care insurance system in 2000</a:t>
            </a:r>
            <a:r>
              <a:rPr lang="en-US" sz="2400" dirty="0">
                <a:latin typeface="Raleway" pitchFamily="2" charset="0"/>
              </a:rPr>
              <a:t> to combat the health and social care challenges linked to its extraordinary longevity.</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6467324" cy="1325563"/>
          </a:xfrm>
        </p:spPr>
        <p:txBody>
          <a:bodyPr>
            <a:normAutofit/>
          </a:bodyPr>
          <a:lstStyle/>
          <a:p>
            <a:r>
              <a:rPr lang="en-US" sz="4000" b="1" dirty="0">
                <a:solidFill>
                  <a:srgbClr val="F05033"/>
                </a:solidFill>
                <a:latin typeface="Raleway SemiBold" panose="020B0503030101060003" pitchFamily="34" charset="77"/>
              </a:rPr>
              <a:t>Our marathon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Japan</a:t>
            </a:r>
          </a:p>
        </p:txBody>
      </p:sp>
      <p:pic>
        <p:nvPicPr>
          <p:cNvPr id="11" name="Picture 2" descr="Centered deep red circle on a white rectangle">
            <a:extLst>
              <a:ext uri="{FF2B5EF4-FFF2-40B4-BE49-F238E27FC236}">
                <a16:creationId xmlns:a16="http://schemas.microsoft.com/office/drawing/2014/main" id="{840A861B-713E-E6BF-0093-BBC25AC01D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2770" y="491263"/>
            <a:ext cx="1350623"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0418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6" y="2128004"/>
            <a:ext cx="10583101" cy="3302758"/>
          </a:xfrm>
        </p:spPr>
        <p:txBody>
          <a:bodyPr>
            <a:noAutofit/>
          </a:bodyPr>
          <a:lstStyle/>
          <a:p>
            <a:pPr marL="0" indent="0">
              <a:lnSpc>
                <a:spcPct val="100000"/>
              </a:lnSpc>
              <a:spcBef>
                <a:spcPts val="0"/>
              </a:spcBef>
              <a:spcAft>
                <a:spcPts val="1000"/>
              </a:spcAft>
              <a:buNone/>
            </a:pPr>
            <a:r>
              <a:rPr lang="en-GB" sz="2400" dirty="0">
                <a:latin typeface="Raleway" pitchFamily="2" charset="0"/>
              </a:rPr>
              <a:t>Singapore is a city state with a population of 6 million. It ranks 4</a:t>
            </a:r>
            <a:r>
              <a:rPr lang="en-GB" sz="2400" baseline="30000" dirty="0">
                <a:latin typeface="Raleway" pitchFamily="2" charset="0"/>
              </a:rPr>
              <a:t>th</a:t>
            </a:r>
            <a:r>
              <a:rPr lang="en-GB" sz="2400" dirty="0">
                <a:latin typeface="Raleway" pitchFamily="2" charset="0"/>
              </a:rPr>
              <a:t> on the Index. It has won five medals since its debut at London 1948; one gold, two silver and two bronze. Its gold was won by Joseph Schooling in swimming at Rio 2016.</a:t>
            </a:r>
          </a:p>
          <a:p>
            <a:pPr marL="0" indent="0">
              <a:lnSpc>
                <a:spcPct val="100000"/>
              </a:lnSpc>
              <a:spcBef>
                <a:spcPts val="0"/>
              </a:spcBef>
              <a:spcAft>
                <a:spcPts val="1000"/>
              </a:spcAft>
              <a:buNone/>
            </a:pPr>
            <a:r>
              <a:rPr lang="en-GB" sz="2400" dirty="0">
                <a:latin typeface="Raleway" pitchFamily="2" charset="0"/>
              </a:rPr>
              <a:t>Singapore has one of the best healthcare systems in the world. It has one of the lowest infant mortality rates globally, high vaccination rates, and its quality of life ratings are very good. Hence, Singaporeans can expect to live longer </a:t>
            </a:r>
            <a:r>
              <a:rPr lang="en-GB" sz="2400" i="1" dirty="0">
                <a:latin typeface="Raleway" pitchFamily="2" charset="0"/>
              </a:rPr>
              <a:t>healthier</a:t>
            </a:r>
            <a:r>
              <a:rPr lang="en-GB" sz="2400" dirty="0">
                <a:latin typeface="Raleway" pitchFamily="2" charset="0"/>
              </a:rPr>
              <a:t> lives. </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8281610" cy="1325563"/>
          </a:xfrm>
        </p:spPr>
        <p:txBody>
          <a:bodyPr>
            <a:normAutofit/>
          </a:bodyPr>
          <a:lstStyle/>
          <a:p>
            <a:r>
              <a:rPr lang="en-US" sz="4000" b="1" dirty="0">
                <a:solidFill>
                  <a:srgbClr val="F05033"/>
                </a:solidFill>
                <a:latin typeface="Raleway SemiBold" panose="020B0503030101060003" pitchFamily="34" charset="77"/>
              </a:rPr>
              <a:t>Our marathon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Singapore</a:t>
            </a:r>
          </a:p>
        </p:txBody>
      </p:sp>
      <p:pic>
        <p:nvPicPr>
          <p:cNvPr id="11" name="Picture 4" descr="Flag of Singapore">
            <a:extLst>
              <a:ext uri="{FF2B5EF4-FFF2-40B4-BE49-F238E27FC236}">
                <a16:creationId xmlns:a16="http://schemas.microsoft.com/office/drawing/2014/main" id="{9FB22D3B-D052-BFFE-710C-1385351AE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1151" y="467074"/>
            <a:ext cx="1350626"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5178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5" y="2104570"/>
            <a:ext cx="10611432" cy="3084287"/>
          </a:xfrm>
        </p:spPr>
        <p:txBody>
          <a:bodyPr>
            <a:noAutofit/>
          </a:bodyPr>
          <a:lstStyle/>
          <a:p>
            <a:pPr marL="0" indent="0">
              <a:lnSpc>
                <a:spcPct val="100000"/>
              </a:lnSpc>
              <a:spcBef>
                <a:spcPts val="0"/>
              </a:spcBef>
              <a:spcAft>
                <a:spcPts val="1000"/>
              </a:spcAft>
              <a:buNone/>
            </a:pPr>
            <a:r>
              <a:rPr lang="en-US" sz="2400" dirty="0">
                <a:latin typeface="Raleway" pitchFamily="2" charset="0"/>
              </a:rPr>
              <a:t>Despite ranking 3</a:t>
            </a:r>
            <a:r>
              <a:rPr lang="en-US" sz="2400" baseline="30000" dirty="0">
                <a:latin typeface="Raleway" pitchFamily="2" charset="0"/>
              </a:rPr>
              <a:t>rd</a:t>
            </a:r>
            <a:r>
              <a:rPr lang="en-US" sz="2400" dirty="0">
                <a:latin typeface="Raleway" pitchFamily="2" charset="0"/>
              </a:rPr>
              <a:t> for healthy life expectancy, South Korea </a:t>
            </a:r>
            <a:r>
              <a:rPr lang="en-GB" sz="2400" dirty="0">
                <a:latin typeface="Raleway" pitchFamily="2" charset="0"/>
              </a:rPr>
              <a:t>ranks 24</a:t>
            </a:r>
            <a:r>
              <a:rPr lang="en-GB" sz="2400" baseline="30000" dirty="0">
                <a:latin typeface="Raleway" pitchFamily="2" charset="0"/>
              </a:rPr>
              <a:t>th</a:t>
            </a:r>
            <a:r>
              <a:rPr lang="en-GB" sz="2400" dirty="0">
                <a:latin typeface="Raleway" pitchFamily="2" charset="0"/>
              </a:rPr>
              <a:t> overall on the Index.</a:t>
            </a:r>
          </a:p>
          <a:p>
            <a:pPr marL="0" indent="0">
              <a:lnSpc>
                <a:spcPct val="100000"/>
              </a:lnSpc>
              <a:spcBef>
                <a:spcPts val="0"/>
              </a:spcBef>
              <a:spcAft>
                <a:spcPts val="1000"/>
              </a:spcAft>
              <a:buNone/>
            </a:pPr>
            <a:r>
              <a:rPr lang="en-GB" sz="2400" dirty="0">
                <a:latin typeface="Raleway" pitchFamily="2" charset="0"/>
              </a:rPr>
              <a:t>South Korea has a very high life expectancy rate – it comes 5</a:t>
            </a:r>
            <a:r>
              <a:rPr lang="en-GB" sz="2400" baseline="30000" dirty="0">
                <a:latin typeface="Raleway" pitchFamily="2" charset="0"/>
              </a:rPr>
              <a:t>th</a:t>
            </a:r>
            <a:r>
              <a:rPr lang="en-GB" sz="2400" dirty="0">
                <a:latin typeface="Raleway" pitchFamily="2" charset="0"/>
              </a:rPr>
              <a:t> with an average life expectancy of 84 years (</a:t>
            </a:r>
            <a:r>
              <a:rPr lang="en-GB" sz="2400" dirty="0">
                <a:latin typeface="Raleway" pitchFamily="2" charset="0"/>
                <a:hlinkClick r:id="rId7"/>
              </a:rPr>
              <a:t>the third-highest in the OECD</a:t>
            </a:r>
            <a:r>
              <a:rPr lang="en-GB" sz="2400" dirty="0">
                <a:latin typeface="Raleway" pitchFamily="2" charset="0"/>
              </a:rPr>
              <a:t>).</a:t>
            </a:r>
          </a:p>
          <a:p>
            <a:pPr marL="0" indent="0">
              <a:lnSpc>
                <a:spcPct val="100000"/>
              </a:lnSpc>
              <a:spcBef>
                <a:spcPts val="0"/>
              </a:spcBef>
              <a:spcAft>
                <a:spcPts val="1000"/>
              </a:spcAft>
              <a:buNone/>
            </a:pPr>
            <a:r>
              <a:rPr lang="en-GB" sz="2400" dirty="0">
                <a:latin typeface="Raleway" pitchFamily="2" charset="0"/>
              </a:rPr>
              <a:t>However, its ageing population presents a challenge. By 2050, the percentage of the population aged 80+ will reach </a:t>
            </a:r>
            <a:r>
              <a:rPr lang="en-GB" sz="2400" dirty="0">
                <a:latin typeface="Raleway" pitchFamily="2" charset="0"/>
                <a:hlinkClick r:id="rId7"/>
              </a:rPr>
              <a:t>16.5% (currently 3.9%)</a:t>
            </a:r>
            <a:r>
              <a:rPr lang="en-GB" sz="2400" dirty="0">
                <a:latin typeface="Raleway" pitchFamily="2" charset="0"/>
              </a:rPr>
              <a:t>. The declining birth rate means its population </a:t>
            </a:r>
            <a:r>
              <a:rPr lang="en-GB" sz="2400" dirty="0">
                <a:latin typeface="Raleway" pitchFamily="2" charset="0"/>
                <a:hlinkClick r:id="rId8"/>
              </a:rPr>
              <a:t>shrank by 100,000 in 2022</a:t>
            </a:r>
            <a:r>
              <a:rPr lang="en-GB" sz="2400" dirty="0">
                <a:latin typeface="Raleway" pitchFamily="2" charset="0"/>
              </a:rPr>
              <a:t>.</a:t>
            </a:r>
          </a:p>
          <a:p>
            <a:pPr marL="0" indent="0">
              <a:lnSpc>
                <a:spcPct val="100000"/>
              </a:lnSpc>
              <a:spcBef>
                <a:spcPts val="0"/>
              </a:spcBef>
              <a:spcAft>
                <a:spcPts val="1000"/>
              </a:spcAft>
              <a:buNone/>
            </a:pP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74486" y="244173"/>
            <a:ext cx="7507514" cy="1325563"/>
          </a:xfrm>
        </p:spPr>
        <p:txBody>
          <a:bodyPr>
            <a:normAutofit/>
          </a:bodyPr>
          <a:lstStyle/>
          <a:p>
            <a:r>
              <a:rPr lang="en-US" sz="4000" b="1" dirty="0">
                <a:solidFill>
                  <a:srgbClr val="F05033"/>
                </a:solidFill>
                <a:latin typeface="Raleway SemiBold" panose="020B0503030101060003" pitchFamily="34" charset="77"/>
              </a:rPr>
              <a:t>Our marathon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South Korea</a:t>
            </a:r>
          </a:p>
        </p:txBody>
      </p:sp>
      <p:pic>
        <p:nvPicPr>
          <p:cNvPr id="6" name="Picture 5" descr="A flag with a red circle and black rectangles&#10;&#10;Description automatically generated">
            <a:extLst>
              <a:ext uri="{FF2B5EF4-FFF2-40B4-BE49-F238E27FC236}">
                <a16:creationId xmlns:a16="http://schemas.microsoft.com/office/drawing/2014/main" id="{9C3511AF-CA8B-5716-2310-B49412BC38C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998108" y="398223"/>
            <a:ext cx="1511999" cy="1008198"/>
          </a:xfrm>
          <a:prstGeom prst="rect">
            <a:avLst/>
          </a:prstGeom>
          <a:ln>
            <a:solidFill>
              <a:schemeClr val="bg1">
                <a:lumMod val="85000"/>
              </a:schemeClr>
            </a:solidFill>
          </a:ln>
        </p:spPr>
      </p:pic>
    </p:spTree>
    <p:extLst>
      <p:ext uri="{BB962C8B-B14F-4D97-AF65-F5344CB8AC3E}">
        <p14:creationId xmlns:p14="http://schemas.microsoft.com/office/powerpoint/2010/main" val="3256478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7. 100m sprint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200" y="2128762"/>
            <a:ext cx="10575376" cy="3968008"/>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the 100m sprint in our Olympics?</a:t>
            </a:r>
          </a:p>
          <a:p>
            <a:pPr marL="0" indent="0">
              <a:lnSpc>
                <a:spcPct val="100000"/>
              </a:lnSpc>
              <a:spcBef>
                <a:spcPts val="0"/>
              </a:spcBef>
              <a:spcAft>
                <a:spcPts val="1600"/>
              </a:spcAft>
              <a:buNone/>
            </a:pPr>
            <a:r>
              <a:rPr lang="en-US" sz="2400" dirty="0">
                <a:latin typeface="Raleway" pitchFamily="2" charset="0"/>
              </a:rPr>
              <a:t>Our 100m sprint looks at regions with the highest percentage of centenarians as a proportion of their populations.</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the US has taken the most gold medals for the real Olympic 100m sprint event. Jamaica’s Usain Bolt set a new world record at the 2009 World Athletics Championships in Berlin (9.58s).</a:t>
            </a:r>
          </a:p>
        </p:txBody>
      </p:sp>
      <p:pic>
        <p:nvPicPr>
          <p:cNvPr id="4" name="Picture 3">
            <a:extLst>
              <a:ext uri="{FF2B5EF4-FFF2-40B4-BE49-F238E27FC236}">
                <a16:creationId xmlns:a16="http://schemas.microsoft.com/office/drawing/2014/main" id="{D237A813-B355-1E14-0A0A-28D1127D7B5F}"/>
              </a:ext>
            </a:extLst>
          </p:cNvPr>
          <p:cNvPicPr>
            <a:picLocks noChangeAspect="1"/>
          </p:cNvPicPr>
          <p:nvPr/>
        </p:nvPicPr>
        <p:blipFill>
          <a:blip r:embed="rId6"/>
          <a:stretch>
            <a:fillRect/>
          </a:stretch>
        </p:blipFill>
        <p:spPr>
          <a:xfrm>
            <a:off x="9968584" y="328843"/>
            <a:ext cx="1444992" cy="1222684"/>
          </a:xfrm>
          <a:prstGeom prst="rect">
            <a:avLst/>
          </a:prstGeom>
        </p:spPr>
      </p:pic>
    </p:spTree>
    <p:extLst>
      <p:ext uri="{BB962C8B-B14F-4D97-AF65-F5344CB8AC3E}">
        <p14:creationId xmlns:p14="http://schemas.microsoft.com/office/powerpoint/2010/main" val="173034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our 100m sprint?</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38200" y="2140858"/>
            <a:ext cx="10515600" cy="1620762"/>
          </a:xfrm>
        </p:spPr>
        <p:txBody>
          <a:bodyPr>
            <a:normAutofit/>
          </a:bodyPr>
          <a:lstStyle/>
          <a:p>
            <a:pPr marL="0" indent="0">
              <a:buNone/>
            </a:pPr>
            <a:r>
              <a:rPr lang="en-US" sz="2400" dirty="0">
                <a:latin typeface="Raleway" pitchFamily="2" charset="0"/>
              </a:rPr>
              <a:t>We calculated our 100m sprint using </a:t>
            </a:r>
            <a:r>
              <a:rPr lang="en-US" sz="2400" dirty="0">
                <a:latin typeface="Raleway" pitchFamily="2" charset="0"/>
                <a:hlinkClick r:id="rId6"/>
              </a:rPr>
              <a:t>UN population data</a:t>
            </a:r>
            <a:r>
              <a:rPr lang="en-US" sz="2400" dirty="0">
                <a:latin typeface="Raleway" pitchFamily="2" charset="0"/>
              </a:rPr>
              <a:t>. </a:t>
            </a:r>
          </a:p>
          <a:p>
            <a:pPr marL="0" indent="0">
              <a:buNone/>
            </a:pPr>
            <a:r>
              <a:rPr lang="en-US" sz="2400" dirty="0">
                <a:latin typeface="Raleway" pitchFamily="2" charset="0"/>
              </a:rPr>
              <a:t>We found the number of people in each country who were aged 100 or over and divided this by the total population to find the percentage of centenarians.</a:t>
            </a:r>
            <a:endParaRPr lang="en-GB" sz="2400" dirty="0">
              <a:latin typeface="Raleway" pitchFamily="2" charset="0"/>
            </a:endParaRPr>
          </a:p>
        </p:txBody>
      </p:sp>
    </p:spTree>
    <p:extLst>
      <p:ext uri="{BB962C8B-B14F-4D97-AF65-F5344CB8AC3E}">
        <p14:creationId xmlns:p14="http://schemas.microsoft.com/office/powerpoint/2010/main" val="4197966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2" name="Picture 2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3" name="Picture 2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our 100m sprint?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1934481"/>
            <a:ext cx="4798181" cy="2335138"/>
          </a:xfrm>
        </p:spPr>
        <p:txBody>
          <a:bodyPr>
            <a:noAutofit/>
          </a:bodyPr>
          <a:lstStyle/>
          <a:p>
            <a:pPr marL="0" indent="0">
              <a:lnSpc>
                <a:spcPct val="100000"/>
              </a:lnSpc>
              <a:spcBef>
                <a:spcPts val="0"/>
              </a:spcBef>
              <a:spcAft>
                <a:spcPts val="1800"/>
              </a:spcAft>
              <a:buNone/>
            </a:pPr>
            <a:r>
              <a:rPr lang="en-GB" sz="2400" b="1" dirty="0">
                <a:latin typeface="Raleway" pitchFamily="2" charset="0"/>
              </a:rPr>
              <a:t>And the winner is…</a:t>
            </a:r>
          </a:p>
          <a:p>
            <a:pPr marL="0" indent="0">
              <a:lnSpc>
                <a:spcPct val="100000"/>
              </a:lnSpc>
              <a:spcBef>
                <a:spcPts val="0"/>
              </a:spcBef>
              <a:spcAft>
                <a:spcPts val="12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Monaco – 1.056%</a:t>
            </a:r>
          </a:p>
          <a:p>
            <a:pPr marL="0" indent="0">
              <a:lnSpc>
                <a:spcPct val="100000"/>
              </a:lnSpc>
              <a:spcBef>
                <a:spcPts val="0"/>
              </a:spcBef>
              <a:spcAft>
                <a:spcPts val="12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Japan – 0.105%</a:t>
            </a:r>
          </a:p>
          <a:p>
            <a:pPr marL="0" indent="0">
              <a:lnSpc>
                <a:spcPct val="100000"/>
              </a:lnSpc>
              <a:spcBef>
                <a:spcPts val="0"/>
              </a:spcBef>
              <a:spcAft>
                <a:spcPts val="12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Guadeloupe – 0.097%</a:t>
            </a:r>
            <a:endParaRPr lang="en-GB" sz="2400" dirty="0">
              <a:latin typeface="Raleway" pitchFamily="2" charset="0"/>
            </a:endParaRPr>
          </a:p>
          <a:p>
            <a:pPr marL="0" indent="0">
              <a:buNone/>
            </a:pPr>
            <a:endParaRPr lang="en-GB" dirty="0">
              <a:latin typeface="Raleway" pitchFamily="2" charset="0"/>
            </a:endParaRPr>
          </a:p>
        </p:txBody>
      </p:sp>
      <p:pic>
        <p:nvPicPr>
          <p:cNvPr id="4" name="Picture 2" descr="Flag of Monaco">
            <a:extLst>
              <a:ext uri="{FF2B5EF4-FFF2-40B4-BE49-F238E27FC236}">
                <a16:creationId xmlns:a16="http://schemas.microsoft.com/office/drawing/2014/main" id="{B6B4F97C-11FC-1DAD-0E25-770EB4D9B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878" y="2369447"/>
            <a:ext cx="1079998"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8" name="Picture 2" descr="Centered deep red circle on a white rectangle">
            <a:extLst>
              <a:ext uri="{FF2B5EF4-FFF2-40B4-BE49-F238E27FC236}">
                <a16:creationId xmlns:a16="http://schemas.microsoft.com/office/drawing/2014/main" id="{4FED01F8-6D5A-7E64-8171-E59080601F9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2825" y="2988270"/>
            <a:ext cx="1080000"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26632" name="Picture 8" descr="undefined">
            <a:extLst>
              <a:ext uri="{FF2B5EF4-FFF2-40B4-BE49-F238E27FC236}">
                <a16:creationId xmlns:a16="http://schemas.microsoft.com/office/drawing/2014/main" id="{4EC417BF-F50F-BEA0-3EF6-47D60A042CD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7596" y="3214189"/>
            <a:ext cx="1080000" cy="684000"/>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9"/>
          <a:stretch>
            <a:fillRect/>
          </a:stretch>
        </p:blipFill>
        <p:spPr>
          <a:xfrm>
            <a:off x="7542329" y="3220371"/>
            <a:ext cx="3763192" cy="1763996"/>
          </a:xfrm>
          <a:prstGeom prst="rect">
            <a:avLst/>
          </a:prstGeom>
        </p:spPr>
      </p:pic>
    </p:spTree>
    <p:extLst>
      <p:ext uri="{BB962C8B-B14F-4D97-AF65-F5344CB8AC3E}">
        <p14:creationId xmlns:p14="http://schemas.microsoft.com/office/powerpoint/2010/main" val="218860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7C41B6E3-923D-8D9F-668E-30CE627BC3C3}"/>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Healthy Ageing and Prevention Index</a:t>
            </a:r>
            <a:endParaRPr lang="en-GB" sz="4000" b="1" dirty="0">
              <a:solidFill>
                <a:srgbClr val="F05033"/>
              </a:solidFill>
              <a:latin typeface="Raleway SemiBold" panose="020B0503030101060003" pitchFamily="34" charset="77"/>
            </a:endParaRPr>
          </a:p>
        </p:txBody>
      </p:sp>
      <p:sp>
        <p:nvSpPr>
          <p:cNvPr id="3" name="Content Placeholder 2">
            <a:extLst>
              <a:ext uri="{FF2B5EF4-FFF2-40B4-BE49-F238E27FC236}">
                <a16:creationId xmlns:a16="http://schemas.microsoft.com/office/drawing/2014/main" id="{1DA61F13-5909-0F34-0EAC-F164371FE76C}"/>
              </a:ext>
            </a:extLst>
          </p:cNvPr>
          <p:cNvSpPr>
            <a:spLocks noGrp="1"/>
          </p:cNvSpPr>
          <p:nvPr>
            <p:ph idx="1"/>
          </p:nvPr>
        </p:nvSpPr>
        <p:spPr>
          <a:xfrm>
            <a:off x="900629" y="2007063"/>
            <a:ext cx="4709541" cy="3568852"/>
          </a:xfrm>
        </p:spPr>
        <p:txBody>
          <a:bodyPr>
            <a:normAutofit/>
          </a:bodyPr>
          <a:lstStyle/>
          <a:p>
            <a:pPr marL="0" indent="0">
              <a:lnSpc>
                <a:spcPct val="100000"/>
              </a:lnSpc>
              <a:spcBef>
                <a:spcPts val="0"/>
              </a:spcBef>
              <a:spcAft>
                <a:spcPts val="600"/>
              </a:spcAft>
              <a:buNone/>
            </a:pPr>
            <a:r>
              <a:rPr lang="en-US" sz="2400" dirty="0">
                <a:latin typeface="Raleway" pitchFamily="2" charset="0"/>
              </a:rPr>
              <a:t>The </a:t>
            </a:r>
            <a:r>
              <a:rPr lang="en-US" sz="2400" dirty="0">
                <a:latin typeface="Raleway" pitchFamily="2" charset="0"/>
                <a:hlinkClick r:id="rId3"/>
              </a:rPr>
              <a:t>ILC Healthy Ageing and </a:t>
            </a:r>
            <a:br>
              <a:rPr lang="en-US" sz="2400" dirty="0">
                <a:latin typeface="Raleway" pitchFamily="2" charset="0"/>
                <a:hlinkClick r:id="rId3"/>
              </a:rPr>
            </a:br>
            <a:r>
              <a:rPr lang="en-US" sz="2400" dirty="0">
                <a:latin typeface="Raleway" pitchFamily="2" charset="0"/>
                <a:hlinkClick r:id="rId3"/>
              </a:rPr>
              <a:t>Prevention Index</a:t>
            </a:r>
            <a:r>
              <a:rPr lang="en-US" sz="2400" dirty="0">
                <a:latin typeface="Raleway" pitchFamily="2" charset="0"/>
              </a:rPr>
              <a:t> compares countries in terms of their levels of investment in efforts to prevent ill health and support healthy ageing.</a:t>
            </a:r>
          </a:p>
          <a:p>
            <a:pPr marL="0" indent="0">
              <a:lnSpc>
                <a:spcPct val="100000"/>
              </a:lnSpc>
              <a:spcBef>
                <a:spcPts val="0"/>
              </a:spcBef>
              <a:spcAft>
                <a:spcPts val="600"/>
              </a:spcAft>
              <a:buNone/>
            </a:pPr>
            <a:r>
              <a:rPr lang="en-US" sz="2400" dirty="0">
                <a:latin typeface="Raleway" pitchFamily="2" charset="0"/>
              </a:rPr>
              <a:t>The Index ranks 153 countries across six metrics, which relate to healthy ageing.</a:t>
            </a:r>
          </a:p>
        </p:txBody>
      </p:sp>
      <p:grpSp>
        <p:nvGrpSpPr>
          <p:cNvPr id="13" name="Group 12">
            <a:extLst>
              <a:ext uri="{FF2B5EF4-FFF2-40B4-BE49-F238E27FC236}">
                <a16:creationId xmlns:a16="http://schemas.microsoft.com/office/drawing/2014/main" id="{A3EB9AAA-E2FF-EEA1-F481-30B378DB5509}"/>
              </a:ext>
            </a:extLst>
          </p:cNvPr>
          <p:cNvGrpSpPr>
            <a:grpSpLocks noChangeAspect="1"/>
          </p:cNvGrpSpPr>
          <p:nvPr/>
        </p:nvGrpSpPr>
        <p:grpSpPr>
          <a:xfrm>
            <a:off x="6067635" y="1849694"/>
            <a:ext cx="5544987" cy="3851993"/>
            <a:chOff x="6103916" y="1692453"/>
            <a:chExt cx="6088084" cy="3995088"/>
          </a:xfrm>
        </p:grpSpPr>
        <p:pic>
          <p:nvPicPr>
            <p:cNvPr id="11" name="Picture 10">
              <a:extLst>
                <a:ext uri="{FF2B5EF4-FFF2-40B4-BE49-F238E27FC236}">
                  <a16:creationId xmlns:a16="http://schemas.microsoft.com/office/drawing/2014/main" id="{2E6D758E-EFF7-EB0B-AAA9-86297A7C4C6E}"/>
                </a:ext>
              </a:extLst>
            </p:cNvPr>
            <p:cNvPicPr>
              <a:picLocks noChangeAspect="1"/>
            </p:cNvPicPr>
            <p:nvPr/>
          </p:nvPicPr>
          <p:blipFill>
            <a:blip r:embed="rId4"/>
            <a:stretch>
              <a:fillRect/>
            </a:stretch>
          </p:blipFill>
          <p:spPr>
            <a:xfrm>
              <a:off x="6103916" y="1825625"/>
              <a:ext cx="6088084" cy="3861916"/>
            </a:xfrm>
            <a:prstGeom prst="rect">
              <a:avLst/>
            </a:prstGeom>
          </p:spPr>
        </p:pic>
        <p:pic>
          <p:nvPicPr>
            <p:cNvPr id="12" name="Picture 11">
              <a:extLst>
                <a:ext uri="{FF2B5EF4-FFF2-40B4-BE49-F238E27FC236}">
                  <a16:creationId xmlns:a16="http://schemas.microsoft.com/office/drawing/2014/main" id="{B28E4C1B-4F78-A9AC-9820-0758AA02EE8E}"/>
                </a:ext>
              </a:extLst>
            </p:cNvPr>
            <p:cNvPicPr>
              <a:picLocks noChangeAspect="1"/>
            </p:cNvPicPr>
            <p:nvPr/>
          </p:nvPicPr>
          <p:blipFill rotWithShape="1">
            <a:blip r:embed="rId4"/>
            <a:srcRect l="32342" b="91638"/>
            <a:stretch/>
          </p:blipFill>
          <p:spPr>
            <a:xfrm>
              <a:off x="6107875" y="1692453"/>
              <a:ext cx="6084125" cy="476982"/>
            </a:xfrm>
            <a:prstGeom prst="rect">
              <a:avLst/>
            </a:prstGeom>
          </p:spPr>
        </p:pic>
      </p:grpSp>
      <p:pic>
        <p:nvPicPr>
          <p:cNvPr id="18" name="Picture 17"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5"/>
          <a:stretch>
            <a:fillRect/>
          </a:stretch>
        </p:blipFill>
        <p:spPr>
          <a:xfrm>
            <a:off x="10090597" y="5903246"/>
            <a:ext cx="1589774" cy="733219"/>
          </a:xfrm>
          <a:prstGeom prst="rect">
            <a:avLst/>
          </a:prstGeom>
        </p:spPr>
      </p:pic>
      <p:pic>
        <p:nvPicPr>
          <p:cNvPr id="19" name="Picture 1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6"/>
          <a:stretch>
            <a:fillRect/>
          </a:stretch>
        </p:blipFill>
        <p:spPr>
          <a:xfrm>
            <a:off x="5702236" y="6019135"/>
            <a:ext cx="908483" cy="508474"/>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7"/>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69813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LC-OLYMPIC-PPT-V2.jpg">
            <a:extLst>
              <a:ext uri="{FF2B5EF4-FFF2-40B4-BE49-F238E27FC236}">
                <a16:creationId xmlns:a16="http://schemas.microsoft.com/office/drawing/2014/main" id="{1636C1FE-0F22-579A-0792-CDBC1BA3FD7E}"/>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0212"/>
          <a:stretch/>
        </p:blipFill>
        <p:spPr>
          <a:xfrm>
            <a:off x="0" y="0"/>
            <a:ext cx="12192000" cy="68580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100m sprint top 10</a:t>
            </a:r>
          </a:p>
        </p:txBody>
      </p:sp>
      <p:graphicFrame>
        <p:nvGraphicFramePr>
          <p:cNvPr id="11" name="Table 10">
            <a:extLst>
              <a:ext uri="{FF2B5EF4-FFF2-40B4-BE49-F238E27FC236}">
                <a16:creationId xmlns:a16="http://schemas.microsoft.com/office/drawing/2014/main" id="{51C57421-2380-B9FA-02D0-983409DCF02D}"/>
              </a:ext>
            </a:extLst>
          </p:cNvPr>
          <p:cNvGraphicFramePr>
            <a:graphicFrameLocks noGrp="1"/>
          </p:cNvGraphicFramePr>
          <p:nvPr>
            <p:extLst>
              <p:ext uri="{D42A27DB-BD31-4B8C-83A1-F6EECF244321}">
                <p14:modId xmlns:p14="http://schemas.microsoft.com/office/powerpoint/2010/main" val="690598160"/>
              </p:ext>
            </p:extLst>
          </p:nvPr>
        </p:nvGraphicFramePr>
        <p:xfrm>
          <a:off x="838199" y="1690685"/>
          <a:ext cx="10515599" cy="3761208"/>
        </p:xfrm>
        <a:graphic>
          <a:graphicData uri="http://schemas.openxmlformats.org/drawingml/2006/table">
            <a:tbl>
              <a:tblPr/>
              <a:tblGrid>
                <a:gridCol w="1744745">
                  <a:extLst>
                    <a:ext uri="{9D8B030D-6E8A-4147-A177-3AD203B41FA5}">
                      <a16:colId xmlns:a16="http://schemas.microsoft.com/office/drawing/2014/main" val="3256891606"/>
                    </a:ext>
                  </a:extLst>
                </a:gridCol>
                <a:gridCol w="4242062">
                  <a:extLst>
                    <a:ext uri="{9D8B030D-6E8A-4147-A177-3AD203B41FA5}">
                      <a16:colId xmlns:a16="http://schemas.microsoft.com/office/drawing/2014/main" val="4269988622"/>
                    </a:ext>
                  </a:extLst>
                </a:gridCol>
                <a:gridCol w="4528792">
                  <a:extLst>
                    <a:ext uri="{9D8B030D-6E8A-4147-A177-3AD203B41FA5}">
                      <a16:colId xmlns:a16="http://schemas.microsoft.com/office/drawing/2014/main" val="3965541368"/>
                    </a:ext>
                  </a:extLst>
                </a:gridCol>
              </a:tblGrid>
              <a:tr h="341928">
                <a:tc>
                  <a:txBody>
                    <a:bodyPr/>
                    <a:lstStyle/>
                    <a:p>
                      <a:pPr algn="ctr" fontAlgn="b"/>
                      <a:r>
                        <a:rPr lang="en-GB" sz="16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Number of centenarians (% of population)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547802"/>
                  </a:ext>
                </a:extLst>
              </a:tr>
              <a:tr h="341928">
                <a:tc>
                  <a:txBody>
                    <a:bodyPr/>
                    <a:lstStyle/>
                    <a:p>
                      <a:pPr algn="ctr" fontAlgn="b"/>
                      <a:r>
                        <a:rPr lang="en-GB" sz="16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a:solidFill>
                            <a:srgbClr val="000000"/>
                          </a:solidFill>
                          <a:effectLst/>
                          <a:highlight>
                            <a:srgbClr val="FFC000"/>
                          </a:highlight>
                          <a:latin typeface="Raleway" pitchFamily="2" charset="0"/>
                        </a:rPr>
                        <a:t>Monaco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dirty="0">
                          <a:solidFill>
                            <a:srgbClr val="000000"/>
                          </a:solidFill>
                          <a:effectLst/>
                          <a:highlight>
                            <a:srgbClr val="FFC000"/>
                          </a:highlight>
                          <a:latin typeface="Raleway" pitchFamily="2" charset="0"/>
                        </a:rPr>
                        <a:t>1.056%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81380673"/>
                  </a:ext>
                </a:extLst>
              </a:tr>
              <a:tr h="341928">
                <a:tc>
                  <a:txBody>
                    <a:bodyPr/>
                    <a:lstStyle/>
                    <a:p>
                      <a:pPr algn="ctr" fontAlgn="b"/>
                      <a:r>
                        <a:rPr lang="en-GB" sz="16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a:solidFill>
                            <a:srgbClr val="000000"/>
                          </a:solidFill>
                          <a:effectLst/>
                          <a:highlight>
                            <a:srgbClr val="D9D9D9"/>
                          </a:highlight>
                          <a:latin typeface="Raleway" pitchFamily="2" charset="0"/>
                        </a:rPr>
                        <a:t>Japan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dirty="0">
                          <a:solidFill>
                            <a:srgbClr val="000000"/>
                          </a:solidFill>
                          <a:effectLst/>
                          <a:highlight>
                            <a:srgbClr val="D9D9D9"/>
                          </a:highlight>
                          <a:latin typeface="Raleway" pitchFamily="2" charset="0"/>
                        </a:rPr>
                        <a:t>0.105%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82745791"/>
                  </a:ext>
                </a:extLst>
              </a:tr>
              <a:tr h="341928">
                <a:tc>
                  <a:txBody>
                    <a:bodyPr/>
                    <a:lstStyle/>
                    <a:p>
                      <a:pPr algn="ctr" fontAlgn="b"/>
                      <a:r>
                        <a:rPr lang="en-GB" sz="16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a:solidFill>
                            <a:srgbClr val="000000"/>
                          </a:solidFill>
                          <a:effectLst/>
                          <a:highlight>
                            <a:srgbClr val="996633"/>
                          </a:highlight>
                          <a:latin typeface="Raleway" pitchFamily="2" charset="0"/>
                        </a:rPr>
                        <a:t>Guadeloupe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dirty="0">
                          <a:solidFill>
                            <a:srgbClr val="000000"/>
                          </a:solidFill>
                          <a:effectLst/>
                          <a:highlight>
                            <a:srgbClr val="996633"/>
                          </a:highlight>
                          <a:latin typeface="Raleway" pitchFamily="2" charset="0"/>
                        </a:rPr>
                        <a:t>0.097%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604722989"/>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Uruguay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9819373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Puerto Rico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98588607"/>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Hong Kong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0658479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Isle of Man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523555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Gibraltar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9827127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Martinique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4887356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Thailand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0.040%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16016593"/>
                  </a:ext>
                </a:extLst>
              </a:tr>
            </a:tbl>
          </a:graphicData>
        </a:graphic>
      </p:graphicFrame>
    </p:spTree>
    <p:extLst>
      <p:ext uri="{BB962C8B-B14F-4D97-AF65-F5344CB8AC3E}">
        <p14:creationId xmlns:p14="http://schemas.microsoft.com/office/powerpoint/2010/main" val="578958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6" y="2007051"/>
            <a:ext cx="10738892" cy="3544663"/>
          </a:xfrm>
        </p:spPr>
        <p:txBody>
          <a:bodyPr>
            <a:noAutofit/>
          </a:bodyPr>
          <a:lstStyle/>
          <a:p>
            <a:pPr marL="0" indent="0">
              <a:lnSpc>
                <a:spcPct val="100000"/>
              </a:lnSpc>
              <a:spcBef>
                <a:spcPts val="0"/>
              </a:spcBef>
              <a:spcAft>
                <a:spcPts val="1000"/>
              </a:spcAft>
              <a:buNone/>
            </a:pPr>
            <a:r>
              <a:rPr lang="en-GB" sz="2400" dirty="0">
                <a:latin typeface="Raleway" pitchFamily="2" charset="0"/>
              </a:rPr>
              <a:t>Monaco is a microstate on the French Riviera with a population of around 40,000.</a:t>
            </a:r>
          </a:p>
          <a:p>
            <a:pPr marL="0" indent="0">
              <a:lnSpc>
                <a:spcPct val="100000"/>
              </a:lnSpc>
              <a:spcBef>
                <a:spcPts val="0"/>
              </a:spcBef>
              <a:spcAft>
                <a:spcPts val="1000"/>
              </a:spcAft>
              <a:buNone/>
            </a:pPr>
            <a:r>
              <a:rPr lang="en-GB" sz="2400" dirty="0">
                <a:latin typeface="Raleway" pitchFamily="2" charset="0"/>
              </a:rPr>
              <a:t>Monaco has never won a medal at the Summer Olympics since first competing at Antwerp 1920. It sent 11 athletes to Rome 1960 – the highest number in the country’s history.</a:t>
            </a:r>
          </a:p>
          <a:p>
            <a:pPr marL="0" indent="0">
              <a:lnSpc>
                <a:spcPct val="100000"/>
              </a:lnSpc>
              <a:spcBef>
                <a:spcPts val="0"/>
              </a:spcBef>
              <a:spcAft>
                <a:spcPts val="1000"/>
              </a:spcAft>
              <a:buNone/>
            </a:pPr>
            <a:r>
              <a:rPr lang="en-GB" sz="2400" dirty="0">
                <a:latin typeface="Raleway" pitchFamily="2" charset="0"/>
              </a:rPr>
              <a:t>Given its size and the high proportion of millionaires, Monaco’s population is made up of wealthier adults. They’re more likely to have access to good healthcare, which helps them live for longer in better health.</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0" y="268363"/>
            <a:ext cx="8124372" cy="1325563"/>
          </a:xfrm>
        </p:spPr>
        <p:txBody>
          <a:bodyPr>
            <a:normAutofit/>
          </a:bodyPr>
          <a:lstStyle/>
          <a:p>
            <a:r>
              <a:rPr lang="en-US" sz="4000" b="1" dirty="0">
                <a:solidFill>
                  <a:srgbClr val="F05033"/>
                </a:solidFill>
                <a:latin typeface="Raleway SemiBold" panose="020B0503030101060003" pitchFamily="34" charset="77"/>
              </a:rPr>
              <a:t>Our 100m sprint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Monaco</a:t>
            </a:r>
          </a:p>
        </p:txBody>
      </p:sp>
      <p:pic>
        <p:nvPicPr>
          <p:cNvPr id="11" name="Picture 2" descr="Flag of Monaco">
            <a:extLst>
              <a:ext uri="{FF2B5EF4-FFF2-40B4-BE49-F238E27FC236}">
                <a16:creationId xmlns:a16="http://schemas.microsoft.com/office/drawing/2014/main" id="{0F39B6AF-667D-609E-3A16-09879CA703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9760" y="395120"/>
            <a:ext cx="1511998" cy="975413"/>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73868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80" y="2104571"/>
            <a:ext cx="10773031" cy="3791030"/>
          </a:xfrm>
        </p:spPr>
        <p:txBody>
          <a:bodyPr>
            <a:noAutofit/>
          </a:bodyPr>
          <a:lstStyle/>
          <a:p>
            <a:pPr marL="0" indent="0">
              <a:lnSpc>
                <a:spcPct val="100000"/>
              </a:lnSpc>
              <a:spcBef>
                <a:spcPts val="0"/>
              </a:spcBef>
              <a:spcAft>
                <a:spcPts val="1000"/>
              </a:spcAft>
              <a:buNone/>
            </a:pPr>
            <a:r>
              <a:rPr lang="en-GB" sz="2400" dirty="0">
                <a:latin typeface="Raleway" pitchFamily="2" charset="0"/>
              </a:rPr>
              <a:t>As of September 2023, there were </a:t>
            </a:r>
            <a:r>
              <a:rPr lang="en-GB" sz="2400" dirty="0">
                <a:latin typeface="Raleway" pitchFamily="2" charset="0"/>
                <a:hlinkClick r:id="rId7"/>
              </a:rPr>
              <a:t>92,139 centenarians in Japan</a:t>
            </a:r>
            <a:r>
              <a:rPr lang="en-GB" sz="2400" dirty="0">
                <a:latin typeface="Raleway" pitchFamily="2" charset="0"/>
              </a:rPr>
              <a:t>. The country reached 10,000 centenarians in 1998: a nine-fold increase in just a quarter of a century.</a:t>
            </a:r>
          </a:p>
          <a:p>
            <a:pPr marL="0" indent="0">
              <a:lnSpc>
                <a:spcPct val="100000"/>
              </a:lnSpc>
              <a:spcBef>
                <a:spcPts val="0"/>
              </a:spcBef>
              <a:spcAft>
                <a:spcPts val="1000"/>
              </a:spcAft>
              <a:buNone/>
            </a:pPr>
            <a:r>
              <a:rPr lang="en-GB" sz="2400" dirty="0">
                <a:latin typeface="Raleway" pitchFamily="2" charset="0"/>
              </a:rPr>
              <a:t>Centenarians used to be honoured by the Japanese Government with a silver sake cup.</a:t>
            </a:r>
          </a:p>
          <a:p>
            <a:pPr marL="0" indent="0">
              <a:lnSpc>
                <a:spcPct val="100000"/>
              </a:lnSpc>
              <a:spcBef>
                <a:spcPts val="0"/>
              </a:spcBef>
              <a:spcAft>
                <a:spcPts val="1000"/>
              </a:spcAft>
              <a:buNone/>
            </a:pPr>
            <a:r>
              <a:rPr lang="en-GB" sz="2400" dirty="0">
                <a:latin typeface="Raleway" pitchFamily="2" charset="0"/>
              </a:rPr>
              <a:t>T</a:t>
            </a:r>
            <a:r>
              <a:rPr lang="en-US" sz="2400" dirty="0" err="1">
                <a:latin typeface="Raleway" pitchFamily="2" charset="0"/>
              </a:rPr>
              <a:t>hey’re</a:t>
            </a:r>
            <a:r>
              <a:rPr lang="en-US" sz="2400" dirty="0">
                <a:latin typeface="Raleway" pitchFamily="2" charset="0"/>
              </a:rPr>
              <a:t> now </a:t>
            </a:r>
            <a:r>
              <a:rPr lang="en-US" sz="2400" dirty="0">
                <a:latin typeface="Raleway" pitchFamily="2" charset="0"/>
                <a:hlinkClick r:id="rId8"/>
              </a:rPr>
              <a:t>given a silver-plated cup</a:t>
            </a:r>
            <a:r>
              <a:rPr lang="en-US" sz="2400" dirty="0">
                <a:latin typeface="Raleway" pitchFamily="2" charset="0"/>
              </a:rPr>
              <a:t> instead as a cost-cutting measure.</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56270"/>
            <a:ext cx="8317895" cy="1325563"/>
          </a:xfrm>
        </p:spPr>
        <p:txBody>
          <a:bodyPr>
            <a:normAutofit/>
          </a:bodyPr>
          <a:lstStyle/>
          <a:p>
            <a:r>
              <a:rPr lang="en-US" sz="4000" b="1" dirty="0">
                <a:solidFill>
                  <a:srgbClr val="F05033"/>
                </a:solidFill>
                <a:latin typeface="Raleway SemiBold" panose="020B0503030101060003" pitchFamily="34" charset="77"/>
              </a:rPr>
              <a:t>Our 100m sprint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Japan</a:t>
            </a:r>
          </a:p>
        </p:txBody>
      </p:sp>
      <p:pic>
        <p:nvPicPr>
          <p:cNvPr id="2" name="Picture 2" descr="Centered deep red circle on a white rectangle">
            <a:extLst>
              <a:ext uri="{FF2B5EF4-FFF2-40B4-BE49-F238E27FC236}">
                <a16:creationId xmlns:a16="http://schemas.microsoft.com/office/drawing/2014/main" id="{337410FE-A2C3-9E05-4FA1-B04AA49270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1613" y="342396"/>
            <a:ext cx="1547999" cy="935998"/>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03554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69" y="1874005"/>
            <a:ext cx="10764531" cy="3997407"/>
          </a:xfrm>
        </p:spPr>
        <p:txBody>
          <a:bodyPr>
            <a:noAutofit/>
          </a:bodyPr>
          <a:lstStyle/>
          <a:p>
            <a:pPr marL="0" indent="0">
              <a:lnSpc>
                <a:spcPct val="100000"/>
              </a:lnSpc>
              <a:spcBef>
                <a:spcPts val="0"/>
              </a:spcBef>
              <a:spcAft>
                <a:spcPts val="1000"/>
              </a:spcAft>
              <a:buNone/>
            </a:pPr>
            <a:r>
              <a:rPr lang="en-US" sz="2400" dirty="0">
                <a:latin typeface="Raleway" pitchFamily="2" charset="0"/>
              </a:rPr>
              <a:t>Guadeloupe is an overseas department of France in the Caribbean with a population of almost 380,000.</a:t>
            </a:r>
          </a:p>
          <a:p>
            <a:pPr marL="0" indent="0">
              <a:lnSpc>
                <a:spcPct val="100000"/>
              </a:lnSpc>
              <a:spcBef>
                <a:spcPts val="0"/>
              </a:spcBef>
              <a:spcAft>
                <a:spcPts val="1000"/>
              </a:spcAft>
              <a:buNone/>
            </a:pPr>
            <a:r>
              <a:rPr lang="en-US" sz="2400" dirty="0">
                <a:latin typeface="Raleway" pitchFamily="2" charset="0"/>
              </a:rPr>
              <a:t>Guadeloupe is home to a number of French Olympians, including Laura </a:t>
            </a:r>
            <a:r>
              <a:rPr lang="en-US" sz="2400" dirty="0" err="1">
                <a:latin typeface="Raleway" pitchFamily="2" charset="0"/>
              </a:rPr>
              <a:t>Flessel</a:t>
            </a:r>
            <a:r>
              <a:rPr lang="en-US" sz="2400" dirty="0">
                <a:latin typeface="Raleway" pitchFamily="2" charset="0"/>
              </a:rPr>
              <a:t> – a five-time Olympic medalist in women’s fencing, including two gold medals at Atlanta 1996.</a:t>
            </a:r>
          </a:p>
          <a:p>
            <a:pPr marL="0" indent="0">
              <a:lnSpc>
                <a:spcPct val="100000"/>
              </a:lnSpc>
              <a:spcBef>
                <a:spcPts val="0"/>
              </a:spcBef>
              <a:spcAft>
                <a:spcPts val="1000"/>
              </a:spcAft>
              <a:buNone/>
            </a:pPr>
            <a:r>
              <a:rPr lang="en-US" sz="2400" dirty="0">
                <a:latin typeface="Raleway" pitchFamily="2" charset="0"/>
              </a:rPr>
              <a:t>Life expectancy at birth in 2023 was </a:t>
            </a:r>
            <a:r>
              <a:rPr lang="en-US" sz="2400" dirty="0">
                <a:latin typeface="Raleway" pitchFamily="2" charset="0"/>
                <a:hlinkClick r:id="rId7"/>
              </a:rPr>
              <a:t>83.3 years, higher than average for the Region of the Americas.</a:t>
            </a:r>
            <a:r>
              <a:rPr lang="en-US" sz="2400" dirty="0">
                <a:latin typeface="Raleway" pitchFamily="2" charset="0"/>
              </a:rPr>
              <a:t> This was 5.9 years higher than in 2000. The number of people aged 95 and over </a:t>
            </a:r>
            <a:r>
              <a:rPr lang="en-US" sz="2400" dirty="0">
                <a:latin typeface="Raleway" pitchFamily="2" charset="0"/>
                <a:hlinkClick r:id="rId7"/>
              </a:rPr>
              <a:t>has increased by 356% since 2000</a:t>
            </a:r>
            <a:r>
              <a:rPr lang="en-US" sz="2400" dirty="0">
                <a:latin typeface="Raleway" pitchFamily="2" charset="0"/>
              </a:rPr>
              <a:t>.</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98675" y="256270"/>
            <a:ext cx="6757610" cy="1325563"/>
          </a:xfrm>
        </p:spPr>
        <p:txBody>
          <a:bodyPr>
            <a:normAutofit/>
          </a:bodyPr>
          <a:lstStyle/>
          <a:p>
            <a:r>
              <a:rPr lang="en-US" sz="4000" b="1" dirty="0">
                <a:solidFill>
                  <a:srgbClr val="F05033"/>
                </a:solidFill>
                <a:latin typeface="Raleway SemiBold" panose="020B0503030101060003" pitchFamily="34" charset="77"/>
              </a:rPr>
              <a:t>Our 100m sprint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Guadeloupe</a:t>
            </a:r>
          </a:p>
        </p:txBody>
      </p:sp>
      <p:pic>
        <p:nvPicPr>
          <p:cNvPr id="11" name="Picture 8" descr="undefined">
            <a:extLst>
              <a:ext uri="{FF2B5EF4-FFF2-40B4-BE49-F238E27FC236}">
                <a16:creationId xmlns:a16="http://schemas.microsoft.com/office/drawing/2014/main" id="{CDED25CB-8780-D5F7-9209-A255338B35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4675" y="491263"/>
            <a:ext cx="1350625"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pic>
        <p:nvPicPr>
          <p:cNvPr id="30722" name="Picture 2" descr="undefined">
            <a:extLst>
              <a:ext uri="{FF2B5EF4-FFF2-40B4-BE49-F238E27FC236}">
                <a16:creationId xmlns:a16="http://schemas.microsoft.com/office/drawing/2014/main" id="{ED55B38F-F4B3-25E7-ABE8-1C0510588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0631" y="503359"/>
            <a:ext cx="1350622" cy="899999"/>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73883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74485" y="365125"/>
            <a:ext cx="3358848" cy="1325563"/>
          </a:xfrm>
        </p:spPr>
        <p:txBody>
          <a:bodyPr>
            <a:normAutofit/>
          </a:bodyPr>
          <a:lstStyle/>
          <a:p>
            <a:r>
              <a:rPr lang="en-US" sz="4000" b="1" dirty="0">
                <a:solidFill>
                  <a:srgbClr val="F05033"/>
                </a:solidFill>
                <a:latin typeface="Raleway SemiBold" panose="020B0503030101060003" pitchFamily="34" charset="77"/>
              </a:rPr>
              <a:t>8. Relay race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10770" y="2165048"/>
            <a:ext cx="10499604" cy="3205238"/>
          </a:xfrm>
        </p:spPr>
        <p:txBody>
          <a:bodyPr>
            <a:noAutofit/>
          </a:bodyPr>
          <a:lstStyle/>
          <a:p>
            <a:pPr marL="0" indent="0">
              <a:spcBef>
                <a:spcPts val="0"/>
              </a:spcBef>
              <a:spcAft>
                <a:spcPts val="1000"/>
              </a:spcAft>
              <a:buNone/>
            </a:pPr>
            <a:r>
              <a:rPr lang="en-GB" sz="2400" b="1" dirty="0">
                <a:latin typeface="Raleway" pitchFamily="2" charset="0"/>
              </a:rPr>
              <a:t>What is the relay race in our Olympics?</a:t>
            </a:r>
          </a:p>
          <a:p>
            <a:pPr marL="0" indent="0">
              <a:spcBef>
                <a:spcPts val="0"/>
              </a:spcBef>
              <a:spcAft>
                <a:spcPts val="1600"/>
              </a:spcAft>
              <a:buNone/>
            </a:pPr>
            <a:r>
              <a:rPr lang="en-US" sz="2400" dirty="0">
                <a:latin typeface="Raleway" pitchFamily="2" charset="0"/>
              </a:rPr>
              <a:t>Our relay race explores how well economic and political blocs perform on the Healthy Ageing and Prevention Index, compiling different countries under one team.</a:t>
            </a:r>
            <a:endParaRPr lang="en-GB" sz="2400" dirty="0">
              <a:solidFill>
                <a:srgbClr val="165497"/>
              </a:solidFill>
              <a:latin typeface="Raleway" pitchFamily="2" charset="0"/>
            </a:endParaRPr>
          </a:p>
          <a:p>
            <a:pPr marL="0" indent="0">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the US has dominated the 4 x 100m and 4 x 400m relay race in the real Olympics, winning 65 medals across both events for men and women.</a:t>
            </a:r>
          </a:p>
        </p:txBody>
      </p:sp>
      <p:pic>
        <p:nvPicPr>
          <p:cNvPr id="4" name="Picture 3">
            <a:extLst>
              <a:ext uri="{FF2B5EF4-FFF2-40B4-BE49-F238E27FC236}">
                <a16:creationId xmlns:a16="http://schemas.microsoft.com/office/drawing/2014/main" id="{387A827C-FEEC-5091-2772-AB908A0041AE}"/>
              </a:ext>
            </a:extLst>
          </p:cNvPr>
          <p:cNvPicPr>
            <a:picLocks noChangeAspect="1"/>
          </p:cNvPicPr>
          <p:nvPr/>
        </p:nvPicPr>
        <p:blipFill>
          <a:blip r:embed="rId6"/>
          <a:stretch>
            <a:fillRect/>
          </a:stretch>
        </p:blipFill>
        <p:spPr>
          <a:xfrm>
            <a:off x="9601104" y="280458"/>
            <a:ext cx="1809270" cy="1151998"/>
          </a:xfrm>
          <a:prstGeom prst="rect">
            <a:avLst/>
          </a:prstGeom>
        </p:spPr>
      </p:pic>
    </p:spTree>
    <p:extLst>
      <p:ext uri="{BB962C8B-B14F-4D97-AF65-F5344CB8AC3E}">
        <p14:creationId xmlns:p14="http://schemas.microsoft.com/office/powerpoint/2010/main" val="3954133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our relay race?</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90" y="1874929"/>
            <a:ext cx="10071705" cy="3911816"/>
          </a:xfrm>
        </p:spPr>
        <p:txBody>
          <a:bodyPr>
            <a:noAutofit/>
          </a:bodyPr>
          <a:lstStyle/>
          <a:p>
            <a:pPr marL="0" indent="0">
              <a:lnSpc>
                <a:spcPct val="100000"/>
              </a:lnSpc>
              <a:spcBef>
                <a:spcPts val="0"/>
              </a:spcBef>
              <a:spcAft>
                <a:spcPts val="600"/>
              </a:spcAft>
              <a:buNone/>
            </a:pPr>
            <a:r>
              <a:rPr lang="en-US" sz="2400" dirty="0">
                <a:latin typeface="Raleway" pitchFamily="2" charset="0"/>
              </a:rPr>
              <a:t>Our relay race compares the overall healthy ageing scores of the 12 political and economic blocs included in the ILC’s Index. </a:t>
            </a:r>
          </a:p>
          <a:p>
            <a:pPr marL="0" indent="0">
              <a:lnSpc>
                <a:spcPct val="100000"/>
              </a:lnSpc>
              <a:spcBef>
                <a:spcPts val="0"/>
              </a:spcBef>
              <a:spcAft>
                <a:spcPts val="600"/>
              </a:spcAft>
              <a:buNone/>
            </a:pPr>
            <a:r>
              <a:rPr lang="en-US" sz="2400" dirty="0">
                <a:latin typeface="Raleway" pitchFamily="2" charset="0"/>
              </a:rPr>
              <a:t>Each bloc has an overall global rank, as well as individual rankings for each of the six Index metrics.</a:t>
            </a:r>
            <a:endParaRPr lang="en-GB" sz="2400" dirty="0">
              <a:latin typeface="Raleway" pitchFamily="2" charset="0"/>
            </a:endParaRPr>
          </a:p>
        </p:txBody>
      </p:sp>
    </p:spTree>
    <p:extLst>
      <p:ext uri="{BB962C8B-B14F-4D97-AF65-F5344CB8AC3E}">
        <p14:creationId xmlns:p14="http://schemas.microsoft.com/office/powerpoint/2010/main" val="1536667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5" name="Picture 2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6" name="Picture 2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the Relay race?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98677" y="1982862"/>
            <a:ext cx="4471609" cy="3393490"/>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Nordic Council</a:t>
            </a:r>
          </a:p>
          <a:p>
            <a:pPr marL="0" indent="0">
              <a:lnSpc>
                <a:spcPct val="100000"/>
              </a:lnSpc>
              <a:spcBef>
                <a:spcPts val="0"/>
              </a:spcBef>
              <a:spcAft>
                <a:spcPts val="1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G7</a:t>
            </a:r>
          </a:p>
          <a:p>
            <a:pPr marL="0" indent="0">
              <a:lnSpc>
                <a:spcPct val="100000"/>
              </a:lnSpc>
              <a:spcBef>
                <a:spcPts val="0"/>
              </a:spcBef>
              <a:spcAft>
                <a:spcPts val="1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EU</a:t>
            </a:r>
            <a:endParaRPr lang="en-GB" sz="2400" dirty="0">
              <a:latin typeface="Raleway" pitchFamily="2" charset="0"/>
            </a:endParaRPr>
          </a:p>
          <a:p>
            <a:pPr marL="0" indent="0">
              <a:buNone/>
            </a:pPr>
            <a:endParaRPr lang="en-GB" dirty="0">
              <a:latin typeface="Raleway" pitchFamily="2" charset="0"/>
            </a:endParaRPr>
          </a:p>
        </p:txBody>
      </p:sp>
      <p:pic>
        <p:nvPicPr>
          <p:cNvPr id="9" name="Picture 2" descr="Stylised circular motif of a white swan on a blue background">
            <a:extLst>
              <a:ext uri="{FF2B5EF4-FFF2-40B4-BE49-F238E27FC236}">
                <a16:creationId xmlns:a16="http://schemas.microsoft.com/office/drawing/2014/main" id="{F16C11D3-99DA-A1A8-C509-F30E31C9D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7186" y="2382340"/>
            <a:ext cx="1043998" cy="6840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FB7BA6C-B4AF-A45A-0A6C-442892212270}"/>
              </a:ext>
            </a:extLst>
          </p:cNvPr>
          <p:cNvGrpSpPr>
            <a:grpSpLocks noChangeAspect="1"/>
          </p:cNvGrpSpPr>
          <p:nvPr/>
        </p:nvGrpSpPr>
        <p:grpSpPr>
          <a:xfrm>
            <a:off x="7709018" y="2812577"/>
            <a:ext cx="935998" cy="827998"/>
            <a:chOff x="4856285" y="2523667"/>
            <a:chExt cx="2863462" cy="2466975"/>
          </a:xfrm>
        </p:grpSpPr>
        <p:sp>
          <p:nvSpPr>
            <p:cNvPr id="20" name="Rectangle 19">
              <a:extLst>
                <a:ext uri="{FF2B5EF4-FFF2-40B4-BE49-F238E27FC236}">
                  <a16:creationId xmlns:a16="http://schemas.microsoft.com/office/drawing/2014/main" id="{7D25826E-F5F0-A3AC-A3FB-5A80C0EDF876}"/>
                </a:ext>
              </a:extLst>
            </p:cNvPr>
            <p:cNvSpPr/>
            <p:nvPr/>
          </p:nvSpPr>
          <p:spPr>
            <a:xfrm>
              <a:off x="4856285" y="2523667"/>
              <a:ext cx="2857500" cy="2466975"/>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6" descr="G7 Logo PNG Vectors Free Download">
              <a:extLst>
                <a:ext uri="{FF2B5EF4-FFF2-40B4-BE49-F238E27FC236}">
                  <a16:creationId xmlns:a16="http://schemas.microsoft.com/office/drawing/2014/main" id="{BD6F0EBB-D022-38F4-23C6-3EF425CDB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247" y="2523667"/>
              <a:ext cx="2857500" cy="2466975"/>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grpSp>
      <p:pic>
        <p:nvPicPr>
          <p:cNvPr id="22" name="Picture 8" descr="Circle of 12 gold stars on a blue background">
            <a:extLst>
              <a:ext uri="{FF2B5EF4-FFF2-40B4-BE49-F238E27FC236}">
                <a16:creationId xmlns:a16="http://schemas.microsoft.com/office/drawing/2014/main" id="{331B2DA1-507C-41BA-DF08-D7CBAE0FA2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788" y="3206232"/>
            <a:ext cx="1080000" cy="684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7612107" y="3192456"/>
            <a:ext cx="3763192" cy="1763996"/>
          </a:xfrm>
          <a:prstGeom prst="rect">
            <a:avLst/>
          </a:prstGeom>
        </p:spPr>
      </p:pic>
    </p:spTree>
    <p:extLst>
      <p:ext uri="{BB962C8B-B14F-4D97-AF65-F5344CB8AC3E}">
        <p14:creationId xmlns:p14="http://schemas.microsoft.com/office/powerpoint/2010/main" val="1330933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LC-OLYMPIC-PPT-V2.jpg">
            <a:extLst>
              <a:ext uri="{FF2B5EF4-FFF2-40B4-BE49-F238E27FC236}">
                <a16:creationId xmlns:a16="http://schemas.microsoft.com/office/drawing/2014/main" id="{1636C1FE-0F22-579A-0792-CDBC1BA3FD7E}"/>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0212"/>
          <a:stretch/>
        </p:blipFill>
        <p:spPr>
          <a:xfrm>
            <a:off x="0" y="0"/>
            <a:ext cx="12192000" cy="6858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10515600" cy="868589"/>
          </a:xfrm>
        </p:spPr>
        <p:txBody>
          <a:bodyPr>
            <a:normAutofit/>
          </a:bodyPr>
          <a:lstStyle/>
          <a:p>
            <a:r>
              <a:rPr lang="en-US" sz="4000" b="1" dirty="0">
                <a:solidFill>
                  <a:srgbClr val="F05033"/>
                </a:solidFill>
                <a:latin typeface="Raleway SemiBold" panose="020B0503030101060003" pitchFamily="34" charset="77"/>
              </a:rPr>
              <a:t>Relay race top 10</a:t>
            </a:r>
          </a:p>
        </p:txBody>
      </p:sp>
      <p:graphicFrame>
        <p:nvGraphicFramePr>
          <p:cNvPr id="6" name="Table 5">
            <a:extLst>
              <a:ext uri="{FF2B5EF4-FFF2-40B4-BE49-F238E27FC236}">
                <a16:creationId xmlns:a16="http://schemas.microsoft.com/office/drawing/2014/main" id="{9A8EC871-CAEA-B349-76B7-15EE945BF0ED}"/>
              </a:ext>
            </a:extLst>
          </p:cNvPr>
          <p:cNvGraphicFramePr>
            <a:graphicFrameLocks noGrp="1"/>
          </p:cNvGraphicFramePr>
          <p:nvPr>
            <p:extLst>
              <p:ext uri="{D42A27DB-BD31-4B8C-83A1-F6EECF244321}">
                <p14:modId xmlns:p14="http://schemas.microsoft.com/office/powerpoint/2010/main" val="2506935552"/>
              </p:ext>
            </p:extLst>
          </p:nvPr>
        </p:nvGraphicFramePr>
        <p:xfrm>
          <a:off x="934961" y="1352018"/>
          <a:ext cx="10515600" cy="3995475"/>
        </p:xfrm>
        <a:graphic>
          <a:graphicData uri="http://schemas.openxmlformats.org/drawingml/2006/table">
            <a:tbl>
              <a:tblPr/>
              <a:tblGrid>
                <a:gridCol w="2743200">
                  <a:extLst>
                    <a:ext uri="{9D8B030D-6E8A-4147-A177-3AD203B41FA5}">
                      <a16:colId xmlns:a16="http://schemas.microsoft.com/office/drawing/2014/main" val="602492330"/>
                    </a:ext>
                  </a:extLst>
                </a:gridCol>
                <a:gridCol w="7772400">
                  <a:extLst>
                    <a:ext uri="{9D8B030D-6E8A-4147-A177-3AD203B41FA5}">
                      <a16:colId xmlns:a16="http://schemas.microsoft.com/office/drawing/2014/main" val="1537948280"/>
                    </a:ext>
                  </a:extLst>
                </a:gridCol>
              </a:tblGrid>
              <a:tr h="363225">
                <a:tc>
                  <a:txBody>
                    <a:bodyPr/>
                    <a:lstStyle/>
                    <a:p>
                      <a:pPr algn="ctr" fontAlgn="b"/>
                      <a:r>
                        <a:rPr lang="en-GB" sz="1600" b="1" i="0" u="none" strike="noStrike">
                          <a:solidFill>
                            <a:srgbClr val="000000"/>
                          </a:solidFill>
                          <a:effectLst/>
                          <a:latin typeface="Raleway" pitchFamily="2" charset="0"/>
                        </a:rPr>
                        <a:t>Index position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Raleway" pitchFamily="2" charset="0"/>
                        </a:rPr>
                        <a:t>Country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458873"/>
                  </a:ext>
                </a:extLst>
              </a:tr>
              <a:tr h="363225">
                <a:tc>
                  <a:txBody>
                    <a:bodyPr/>
                    <a:lstStyle/>
                    <a:p>
                      <a:pPr algn="ctr" fontAlgn="b"/>
                      <a:r>
                        <a:rPr lang="en-GB" sz="16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dirty="0">
                          <a:solidFill>
                            <a:srgbClr val="000000"/>
                          </a:solidFill>
                          <a:effectLst/>
                          <a:highlight>
                            <a:srgbClr val="FFC000"/>
                          </a:highlight>
                          <a:latin typeface="Raleway" pitchFamily="2" charset="0"/>
                        </a:rPr>
                        <a:t>Nordic Council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33020069"/>
                  </a:ext>
                </a:extLst>
              </a:tr>
              <a:tr h="363225">
                <a:tc>
                  <a:txBody>
                    <a:bodyPr/>
                    <a:lstStyle/>
                    <a:p>
                      <a:pPr algn="ctr" fontAlgn="b"/>
                      <a:r>
                        <a:rPr lang="en-GB" sz="16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dirty="0">
                          <a:solidFill>
                            <a:srgbClr val="000000"/>
                          </a:solidFill>
                          <a:effectLst/>
                          <a:highlight>
                            <a:srgbClr val="D9D9D9"/>
                          </a:highlight>
                          <a:latin typeface="Raleway" pitchFamily="2" charset="0"/>
                        </a:rPr>
                        <a:t>Group of Seven (G7)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358580981"/>
                  </a:ext>
                </a:extLst>
              </a:tr>
              <a:tr h="363225">
                <a:tc>
                  <a:txBody>
                    <a:bodyPr/>
                    <a:lstStyle/>
                    <a:p>
                      <a:pPr algn="ctr" fontAlgn="b"/>
                      <a:r>
                        <a:rPr lang="en-GB" sz="16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dirty="0">
                          <a:solidFill>
                            <a:srgbClr val="000000"/>
                          </a:solidFill>
                          <a:effectLst/>
                          <a:highlight>
                            <a:srgbClr val="996633"/>
                          </a:highlight>
                          <a:latin typeface="Raleway" pitchFamily="2" charset="0"/>
                        </a:rPr>
                        <a:t>European Union (EU)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92137393"/>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US-Mexico-Canada Agreement (USMCA)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69859711"/>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0" i="0" u="none" strike="noStrike">
                          <a:solidFill>
                            <a:srgbClr val="000000"/>
                          </a:solidFill>
                          <a:effectLst/>
                          <a:latin typeface="Raleway" pitchFamily="2" charset="0"/>
                        </a:rPr>
                        <a:t>Organisation for Economic Co-operation and Development (</a:t>
                      </a:r>
                      <a:r>
                        <a:rPr lang="en-GB" sz="1600" b="0" i="0" u="none" strike="noStrike">
                          <a:solidFill>
                            <a:srgbClr val="000000"/>
                          </a:solidFill>
                          <a:effectLst/>
                          <a:highlight>
                            <a:srgbClr val="92D050"/>
                          </a:highlight>
                          <a:latin typeface="Raleway" pitchFamily="2" charset="0"/>
                        </a:rPr>
                        <a:t>OECD)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2761639"/>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latin typeface="Raleway" pitchFamily="2" charset="0"/>
                        </a:rPr>
                        <a:t>Asia-Pacific Economic Cooperation (</a:t>
                      </a:r>
                      <a:r>
                        <a:rPr lang="en-GB" sz="1600" b="0" i="0" u="none" strike="noStrike" dirty="0">
                          <a:solidFill>
                            <a:srgbClr val="000000"/>
                          </a:solidFill>
                          <a:effectLst/>
                          <a:highlight>
                            <a:srgbClr val="92D050"/>
                          </a:highlight>
                          <a:latin typeface="Raleway" pitchFamily="2" charset="0"/>
                        </a:rPr>
                        <a:t>APEC)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92275318"/>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0" i="0" u="none" strike="noStrike" dirty="0">
                          <a:solidFill>
                            <a:srgbClr val="000000"/>
                          </a:solidFill>
                          <a:effectLst/>
                          <a:latin typeface="Raleway" pitchFamily="2" charset="0"/>
                        </a:rPr>
                        <a:t>Community of Latin American and Caribbean States (</a:t>
                      </a:r>
                      <a:r>
                        <a:rPr lang="en-GB" sz="1600" b="0" i="0" u="none" strike="noStrike" dirty="0">
                          <a:solidFill>
                            <a:srgbClr val="000000"/>
                          </a:solidFill>
                          <a:effectLst/>
                          <a:highlight>
                            <a:srgbClr val="92D050"/>
                          </a:highlight>
                          <a:latin typeface="Raleway" pitchFamily="2" charset="0"/>
                        </a:rPr>
                        <a:t>CELAC)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50634728"/>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latin typeface="Raleway" pitchFamily="2" charset="0"/>
                        </a:rPr>
                        <a:t>Group of 20 (</a:t>
                      </a:r>
                      <a:r>
                        <a:rPr lang="en-GB" sz="1600" b="0" i="0" u="none" strike="noStrike" dirty="0">
                          <a:solidFill>
                            <a:srgbClr val="000000"/>
                          </a:solidFill>
                          <a:effectLst/>
                          <a:highlight>
                            <a:srgbClr val="92D050"/>
                          </a:highlight>
                          <a:latin typeface="Raleway" pitchFamily="2" charset="0"/>
                        </a:rPr>
                        <a:t>G20)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02282937"/>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0" i="0" u="none" strike="noStrike" dirty="0">
                          <a:solidFill>
                            <a:srgbClr val="000000"/>
                          </a:solidFill>
                          <a:effectLst/>
                          <a:latin typeface="Raleway" pitchFamily="2" charset="0"/>
                        </a:rPr>
                        <a:t>Association of Southeast Asian Nations (</a:t>
                      </a:r>
                      <a:r>
                        <a:rPr lang="en-GB" sz="1600" b="0" i="0" u="none" strike="noStrike" dirty="0">
                          <a:solidFill>
                            <a:srgbClr val="000000"/>
                          </a:solidFill>
                          <a:effectLst/>
                          <a:highlight>
                            <a:srgbClr val="92D050"/>
                          </a:highlight>
                          <a:latin typeface="Raleway" pitchFamily="2" charset="0"/>
                        </a:rPr>
                        <a:t>ASEAN)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81341695"/>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it-IT" sz="1600" b="0" i="0" u="none" strike="noStrike" dirty="0">
                          <a:solidFill>
                            <a:srgbClr val="000000"/>
                          </a:solidFill>
                          <a:effectLst/>
                          <a:latin typeface="Raleway" pitchFamily="2" charset="0"/>
                        </a:rPr>
                        <a:t>Brazil, Russia, India, China and South Africa (</a:t>
                      </a:r>
                      <a:r>
                        <a:rPr lang="en-GB" sz="1600" b="0" i="0" u="none" strike="noStrike" dirty="0">
                          <a:solidFill>
                            <a:srgbClr val="000000"/>
                          </a:solidFill>
                          <a:effectLst/>
                          <a:highlight>
                            <a:srgbClr val="92D050"/>
                          </a:highlight>
                          <a:latin typeface="Raleway" pitchFamily="2" charset="0"/>
                        </a:rPr>
                        <a:t>BRICS)*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59120045"/>
                  </a:ext>
                </a:extLst>
              </a:tr>
            </a:tbl>
          </a:graphicData>
        </a:graphic>
      </p:graphicFrame>
      <p:sp>
        <p:nvSpPr>
          <p:cNvPr id="9" name="TextBox 8">
            <a:extLst>
              <a:ext uri="{FF2B5EF4-FFF2-40B4-BE49-F238E27FC236}">
                <a16:creationId xmlns:a16="http://schemas.microsoft.com/office/drawing/2014/main" id="{23F9FC34-C2A1-B87A-6DCD-CA366D79E459}"/>
              </a:ext>
            </a:extLst>
          </p:cNvPr>
          <p:cNvSpPr txBox="1"/>
          <p:nvPr/>
        </p:nvSpPr>
        <p:spPr>
          <a:xfrm>
            <a:off x="6094791" y="5468444"/>
            <a:ext cx="5431971" cy="307777"/>
          </a:xfrm>
          <a:prstGeom prst="rect">
            <a:avLst/>
          </a:prstGeom>
          <a:noFill/>
        </p:spPr>
        <p:txBody>
          <a:bodyPr wrap="square">
            <a:spAutoFit/>
          </a:bodyPr>
          <a:lstStyle/>
          <a:p>
            <a:pPr algn="r"/>
            <a:r>
              <a:rPr lang="en-GB" sz="1400" b="0" i="1" u="none" strike="noStrike" dirty="0">
                <a:solidFill>
                  <a:srgbClr val="000000"/>
                </a:solidFill>
                <a:effectLst/>
                <a:latin typeface="Raleway" pitchFamily="2" charset="0"/>
              </a:rPr>
              <a:t>*Includes new member states who joined on 1 January 2024.</a:t>
            </a:r>
            <a:endParaRPr lang="en-GB" sz="1400" i="1" dirty="0"/>
          </a:p>
        </p:txBody>
      </p:sp>
    </p:spTree>
    <p:extLst>
      <p:ext uri="{BB962C8B-B14F-4D97-AF65-F5344CB8AC3E}">
        <p14:creationId xmlns:p14="http://schemas.microsoft.com/office/powerpoint/2010/main" val="2196434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7" name="Picture 26"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8" name="Picture 27"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5" y="2164292"/>
            <a:ext cx="6660848" cy="3290663"/>
          </a:xfrm>
        </p:spPr>
        <p:txBody>
          <a:bodyPr>
            <a:noAutofit/>
          </a:bodyPr>
          <a:lstStyle/>
          <a:p>
            <a:pPr marL="0" indent="0">
              <a:lnSpc>
                <a:spcPct val="100000"/>
              </a:lnSpc>
              <a:spcBef>
                <a:spcPts val="0"/>
              </a:spcBef>
              <a:spcAft>
                <a:spcPts val="1000"/>
              </a:spcAft>
              <a:buNone/>
            </a:pPr>
            <a:r>
              <a:rPr lang="en-GB" sz="2400" dirty="0">
                <a:latin typeface="Raleway" pitchFamily="2" charset="0"/>
              </a:rPr>
              <a:t>The Nordic Council </a:t>
            </a:r>
            <a:r>
              <a:rPr lang="en-US" sz="2400" dirty="0">
                <a:latin typeface="Raleway" pitchFamily="2" charset="0"/>
              </a:rPr>
              <a:t>is an inter-parliamentary group that includes Denmark, Finland, Iceland, Norway and Sweden. </a:t>
            </a:r>
          </a:p>
          <a:p>
            <a:pPr marL="0" indent="0">
              <a:lnSpc>
                <a:spcPct val="100000"/>
              </a:lnSpc>
              <a:spcBef>
                <a:spcPts val="0"/>
              </a:spcBef>
              <a:spcAft>
                <a:spcPts val="1000"/>
              </a:spcAft>
              <a:buNone/>
            </a:pPr>
            <a:r>
              <a:rPr lang="en-US" sz="2400" dirty="0">
                <a:latin typeface="Raleway" pitchFamily="2" charset="0"/>
              </a:rPr>
              <a:t>The Nordic Council is ranks 1</a:t>
            </a:r>
            <a:r>
              <a:rPr lang="en-US" sz="2400" baseline="30000" dirty="0">
                <a:latin typeface="Raleway" pitchFamily="2" charset="0"/>
              </a:rPr>
              <a:t>st</a:t>
            </a:r>
            <a:r>
              <a:rPr lang="en-US" sz="2400" dirty="0">
                <a:latin typeface="Raleway" pitchFamily="2" charset="0"/>
              </a:rPr>
              <a:t> in every Index metric except work span (where it comes 3</a:t>
            </a:r>
            <a:r>
              <a:rPr lang="en-US" sz="2400" baseline="30000" dirty="0">
                <a:latin typeface="Raleway" pitchFamily="2" charset="0"/>
              </a:rPr>
              <a:t>rd</a:t>
            </a:r>
            <a:r>
              <a:rPr lang="en-US" sz="2400" dirty="0">
                <a:latin typeface="Raleway" pitchFamily="2" charset="0"/>
              </a:rPr>
              <a:t>). The average citizen of this bloc can expect to live for an average of 82.9 years, 71.9 of which would be in good health.</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50296" y="244172"/>
            <a:ext cx="8535609" cy="1325563"/>
          </a:xfrm>
        </p:spPr>
        <p:txBody>
          <a:bodyPr>
            <a:normAutofit/>
          </a:bodyPr>
          <a:lstStyle/>
          <a:p>
            <a:r>
              <a:rPr lang="en-US" sz="4000" b="1" dirty="0">
                <a:solidFill>
                  <a:srgbClr val="F05033"/>
                </a:solidFill>
                <a:latin typeface="Raleway SemiBold" panose="020B0503030101060003" pitchFamily="34" charset="77"/>
              </a:rPr>
              <a:t>Our relay race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Nordic Council</a:t>
            </a:r>
          </a:p>
        </p:txBody>
      </p:sp>
      <p:pic>
        <p:nvPicPr>
          <p:cNvPr id="4" name="Picture 2" descr="Stylised circular motif of a white swan on a blue background">
            <a:extLst>
              <a:ext uri="{FF2B5EF4-FFF2-40B4-BE49-F238E27FC236}">
                <a16:creationId xmlns:a16="http://schemas.microsoft.com/office/drawing/2014/main" id="{F6638913-04AE-B289-99A7-FC316E948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0866" y="352322"/>
            <a:ext cx="1252268" cy="93920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0430F78-28ED-9264-1312-0113FB018561}"/>
              </a:ext>
            </a:extLst>
          </p:cNvPr>
          <p:cNvSpPr txBox="1"/>
          <p:nvPr/>
        </p:nvSpPr>
        <p:spPr>
          <a:xfrm>
            <a:off x="7818238" y="1905957"/>
            <a:ext cx="3165894" cy="400110"/>
          </a:xfrm>
          <a:prstGeom prst="rect">
            <a:avLst/>
          </a:prstGeom>
          <a:noFill/>
        </p:spPr>
        <p:txBody>
          <a:bodyPr wrap="square" rtlCol="0">
            <a:spAutoFit/>
          </a:bodyPr>
          <a:lstStyle/>
          <a:p>
            <a:r>
              <a:rPr lang="en-GB" sz="2000" b="1" dirty="0">
                <a:latin typeface="Raleway" pitchFamily="2" charset="0"/>
              </a:rPr>
              <a:t>Index ranking</a:t>
            </a:r>
          </a:p>
        </p:txBody>
      </p:sp>
      <p:grpSp>
        <p:nvGrpSpPr>
          <p:cNvPr id="2" name="Group 1">
            <a:extLst>
              <a:ext uri="{FF2B5EF4-FFF2-40B4-BE49-F238E27FC236}">
                <a16:creationId xmlns:a16="http://schemas.microsoft.com/office/drawing/2014/main" id="{C6E2438D-70D9-1C99-CF91-AF80FB670B8A}"/>
              </a:ext>
            </a:extLst>
          </p:cNvPr>
          <p:cNvGrpSpPr/>
          <p:nvPr/>
        </p:nvGrpSpPr>
        <p:grpSpPr>
          <a:xfrm>
            <a:off x="7126833" y="1904200"/>
            <a:ext cx="5080865" cy="3833893"/>
            <a:chOff x="5874378" y="1523704"/>
            <a:chExt cx="6041572" cy="4558818"/>
          </a:xfrm>
        </p:grpSpPr>
        <p:pic>
          <p:nvPicPr>
            <p:cNvPr id="14" name="Picture 13" descr="A map of the country&#10;&#10;Description automatically generated">
              <a:extLst>
                <a:ext uri="{FF2B5EF4-FFF2-40B4-BE49-F238E27FC236}">
                  <a16:creationId xmlns:a16="http://schemas.microsoft.com/office/drawing/2014/main" id="{483377EC-D164-19FC-DA9E-53CCAB3896D3}"/>
                </a:ext>
              </a:extLst>
            </p:cNvPr>
            <p:cNvPicPr>
              <a:picLocks noChangeAspect="1"/>
            </p:cNvPicPr>
            <p:nvPr/>
          </p:nvPicPr>
          <p:blipFill>
            <a:blip r:embed="rId7"/>
            <a:stretch>
              <a:fillRect/>
            </a:stretch>
          </p:blipFill>
          <p:spPr>
            <a:xfrm>
              <a:off x="5874378" y="1523704"/>
              <a:ext cx="6041572" cy="4558818"/>
            </a:xfrm>
            <a:prstGeom prst="rect">
              <a:avLst/>
            </a:prstGeom>
          </p:spPr>
        </p:pic>
        <p:sp>
          <p:nvSpPr>
            <p:cNvPr id="16" name="TextBox 15">
              <a:extLst>
                <a:ext uri="{FF2B5EF4-FFF2-40B4-BE49-F238E27FC236}">
                  <a16:creationId xmlns:a16="http://schemas.microsoft.com/office/drawing/2014/main" id="{8664B45A-C1D0-F0F5-DD24-A75190A8261A}"/>
                </a:ext>
              </a:extLst>
            </p:cNvPr>
            <p:cNvSpPr txBox="1"/>
            <p:nvPr/>
          </p:nvSpPr>
          <p:spPr>
            <a:xfrm>
              <a:off x="6905807" y="2849267"/>
              <a:ext cx="409393" cy="400110"/>
            </a:xfrm>
            <a:prstGeom prst="rect">
              <a:avLst/>
            </a:prstGeom>
            <a:noFill/>
          </p:spPr>
          <p:txBody>
            <a:bodyPr wrap="square" rtlCol="0">
              <a:spAutoFit/>
            </a:bodyPr>
            <a:lstStyle/>
            <a:p>
              <a:pPr algn="ctr"/>
              <a:r>
                <a:rPr lang="en-GB" sz="2000" b="1">
                  <a:latin typeface="Raleway" pitchFamily="2" charset="0"/>
                </a:rPr>
                <a:t>1</a:t>
              </a:r>
            </a:p>
          </p:txBody>
        </p:sp>
        <p:sp>
          <p:nvSpPr>
            <p:cNvPr id="17" name="TextBox 16">
              <a:extLst>
                <a:ext uri="{FF2B5EF4-FFF2-40B4-BE49-F238E27FC236}">
                  <a16:creationId xmlns:a16="http://schemas.microsoft.com/office/drawing/2014/main" id="{EF8E9CA3-236D-C9A4-C14C-72EB9CA6E31A}"/>
                </a:ext>
              </a:extLst>
            </p:cNvPr>
            <p:cNvSpPr txBox="1"/>
            <p:nvPr/>
          </p:nvSpPr>
          <p:spPr>
            <a:xfrm>
              <a:off x="9249316" y="4088091"/>
              <a:ext cx="409393" cy="400110"/>
            </a:xfrm>
            <a:prstGeom prst="rect">
              <a:avLst/>
            </a:prstGeom>
            <a:noFill/>
          </p:spPr>
          <p:txBody>
            <a:bodyPr wrap="square" rtlCol="0">
              <a:spAutoFit/>
            </a:bodyPr>
            <a:lstStyle/>
            <a:p>
              <a:pPr algn="ctr"/>
              <a:r>
                <a:rPr lang="en-GB" sz="2000" b="1">
                  <a:latin typeface="Raleway" pitchFamily="2" charset="0"/>
                </a:rPr>
                <a:t>5</a:t>
              </a:r>
            </a:p>
          </p:txBody>
        </p:sp>
        <p:sp>
          <p:nvSpPr>
            <p:cNvPr id="18" name="TextBox 17">
              <a:extLst>
                <a:ext uri="{FF2B5EF4-FFF2-40B4-BE49-F238E27FC236}">
                  <a16:creationId xmlns:a16="http://schemas.microsoft.com/office/drawing/2014/main" id="{202EDFDE-79FD-6847-63CB-363F49DF4064}"/>
                </a:ext>
              </a:extLst>
            </p:cNvPr>
            <p:cNvSpPr txBox="1"/>
            <p:nvPr/>
          </p:nvSpPr>
          <p:spPr>
            <a:xfrm>
              <a:off x="9778244" y="4488201"/>
              <a:ext cx="409393" cy="400110"/>
            </a:xfrm>
            <a:prstGeom prst="rect">
              <a:avLst/>
            </a:prstGeom>
            <a:noFill/>
          </p:spPr>
          <p:txBody>
            <a:bodyPr wrap="square" rtlCol="0">
              <a:spAutoFit/>
            </a:bodyPr>
            <a:lstStyle/>
            <a:p>
              <a:pPr algn="ctr"/>
              <a:r>
                <a:rPr lang="en-GB" sz="2000" b="1">
                  <a:latin typeface="Raleway" pitchFamily="2" charset="0"/>
                </a:rPr>
                <a:t>3</a:t>
              </a:r>
            </a:p>
          </p:txBody>
        </p:sp>
        <p:sp>
          <p:nvSpPr>
            <p:cNvPr id="19" name="TextBox 18">
              <a:extLst>
                <a:ext uri="{FF2B5EF4-FFF2-40B4-BE49-F238E27FC236}">
                  <a16:creationId xmlns:a16="http://schemas.microsoft.com/office/drawing/2014/main" id="{8E75A2FF-9DBD-5FBE-88BE-5DDC430C36E8}"/>
                </a:ext>
              </a:extLst>
            </p:cNvPr>
            <p:cNvSpPr txBox="1"/>
            <p:nvPr/>
          </p:nvSpPr>
          <p:spPr>
            <a:xfrm>
              <a:off x="9249316" y="5085306"/>
              <a:ext cx="409393" cy="400110"/>
            </a:xfrm>
            <a:prstGeom prst="rect">
              <a:avLst/>
            </a:prstGeom>
            <a:noFill/>
          </p:spPr>
          <p:txBody>
            <a:bodyPr wrap="square" rtlCol="0">
              <a:spAutoFit/>
            </a:bodyPr>
            <a:lstStyle/>
            <a:p>
              <a:pPr algn="ctr"/>
              <a:r>
                <a:rPr lang="en-GB" sz="2000" b="1" dirty="0">
                  <a:latin typeface="Raleway" pitchFamily="2" charset="0"/>
                </a:rPr>
                <a:t>9</a:t>
              </a:r>
            </a:p>
          </p:txBody>
        </p:sp>
        <p:sp>
          <p:nvSpPr>
            <p:cNvPr id="20" name="TextBox 19">
              <a:extLst>
                <a:ext uri="{FF2B5EF4-FFF2-40B4-BE49-F238E27FC236}">
                  <a16:creationId xmlns:a16="http://schemas.microsoft.com/office/drawing/2014/main" id="{3094BCC3-5363-8794-77B5-A77960BC49B1}"/>
                </a:ext>
              </a:extLst>
            </p:cNvPr>
            <p:cNvSpPr txBox="1"/>
            <p:nvPr/>
          </p:nvSpPr>
          <p:spPr>
            <a:xfrm>
              <a:off x="10727667" y="3603058"/>
              <a:ext cx="543261" cy="400110"/>
            </a:xfrm>
            <a:prstGeom prst="rect">
              <a:avLst/>
            </a:prstGeom>
            <a:noFill/>
          </p:spPr>
          <p:txBody>
            <a:bodyPr wrap="square" rtlCol="0">
              <a:spAutoFit/>
            </a:bodyPr>
            <a:lstStyle/>
            <a:p>
              <a:pPr algn="ctr"/>
              <a:r>
                <a:rPr lang="en-GB" sz="2000" b="1" dirty="0">
                  <a:latin typeface="Raleway" pitchFamily="2" charset="0"/>
                </a:rPr>
                <a:t>12</a:t>
              </a:r>
            </a:p>
          </p:txBody>
        </p:sp>
      </p:grpSp>
    </p:spTree>
    <p:extLst>
      <p:ext uri="{BB962C8B-B14F-4D97-AF65-F5344CB8AC3E}">
        <p14:creationId xmlns:p14="http://schemas.microsoft.com/office/powerpoint/2010/main" val="35613342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7" name="Picture 16"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8" name="Picture 17"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6" y="1958668"/>
            <a:ext cx="3721704" cy="4271147"/>
          </a:xfrm>
        </p:spPr>
        <p:txBody>
          <a:bodyPr>
            <a:noAutofit/>
          </a:bodyPr>
          <a:lstStyle/>
          <a:p>
            <a:pPr marL="0" indent="0">
              <a:lnSpc>
                <a:spcPct val="100000"/>
              </a:lnSpc>
              <a:spcBef>
                <a:spcPts val="0"/>
              </a:spcBef>
              <a:spcAft>
                <a:spcPts val="1000"/>
              </a:spcAft>
              <a:buNone/>
            </a:pPr>
            <a:r>
              <a:rPr lang="en-US" sz="2400" dirty="0">
                <a:latin typeface="Raleway" pitchFamily="2" charset="0"/>
              </a:rPr>
              <a:t>The G7 is a political and economic forum consisting of Canada, France, Germany, Italy, Japan, the UK and US.</a:t>
            </a:r>
          </a:p>
          <a:p>
            <a:pPr marL="0" indent="0">
              <a:lnSpc>
                <a:spcPct val="100000"/>
              </a:lnSpc>
              <a:spcBef>
                <a:spcPts val="0"/>
              </a:spcBef>
              <a:spcAft>
                <a:spcPts val="1000"/>
              </a:spcAft>
              <a:buNone/>
            </a:pPr>
            <a:r>
              <a:rPr lang="en-US" sz="2400" dirty="0">
                <a:latin typeface="Raleway" pitchFamily="2" charset="0"/>
              </a:rPr>
              <a:t>The G7 has an average life expectancy of 81 and healthy life expectancy of 69.3.</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92555"/>
            <a:ext cx="10515600" cy="1325563"/>
          </a:xfrm>
        </p:spPr>
        <p:txBody>
          <a:bodyPr>
            <a:normAutofit/>
          </a:bodyPr>
          <a:lstStyle/>
          <a:p>
            <a:r>
              <a:rPr lang="en-US" sz="4000" b="1" dirty="0">
                <a:solidFill>
                  <a:srgbClr val="F05033"/>
                </a:solidFill>
                <a:latin typeface="Raleway SemiBold" panose="020B0503030101060003" pitchFamily="34" charset="77"/>
              </a:rPr>
              <a:t>Our relay race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G7</a:t>
            </a:r>
          </a:p>
        </p:txBody>
      </p:sp>
      <p:grpSp>
        <p:nvGrpSpPr>
          <p:cNvPr id="12" name="Group 11">
            <a:extLst>
              <a:ext uri="{FF2B5EF4-FFF2-40B4-BE49-F238E27FC236}">
                <a16:creationId xmlns:a16="http://schemas.microsoft.com/office/drawing/2014/main" id="{E5053E11-5B24-373F-DB13-5B63AD7083AF}"/>
              </a:ext>
            </a:extLst>
          </p:cNvPr>
          <p:cNvGrpSpPr/>
          <p:nvPr/>
        </p:nvGrpSpPr>
        <p:grpSpPr>
          <a:xfrm>
            <a:off x="10288387" y="376671"/>
            <a:ext cx="1174267" cy="1011673"/>
            <a:chOff x="4856285" y="2523667"/>
            <a:chExt cx="2863462" cy="2466975"/>
          </a:xfrm>
        </p:grpSpPr>
        <p:sp>
          <p:nvSpPr>
            <p:cNvPr id="13" name="Rectangle 12">
              <a:extLst>
                <a:ext uri="{FF2B5EF4-FFF2-40B4-BE49-F238E27FC236}">
                  <a16:creationId xmlns:a16="http://schemas.microsoft.com/office/drawing/2014/main" id="{111E1696-5774-1EAA-9B60-E25099FD0AC1}"/>
                </a:ext>
              </a:extLst>
            </p:cNvPr>
            <p:cNvSpPr/>
            <p:nvPr/>
          </p:nvSpPr>
          <p:spPr>
            <a:xfrm>
              <a:off x="4856285" y="2523667"/>
              <a:ext cx="2857500" cy="2466975"/>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6" descr="G7 Logo PNG Vectors Free Download">
              <a:extLst>
                <a:ext uri="{FF2B5EF4-FFF2-40B4-BE49-F238E27FC236}">
                  <a16:creationId xmlns:a16="http://schemas.microsoft.com/office/drawing/2014/main" id="{7B88204F-D306-4DDE-3863-9EEEE9E4E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247" y="2523667"/>
              <a:ext cx="2857500" cy="2466975"/>
            </a:xfrm>
            <a:prstGeom prst="rect">
              <a:avLst/>
            </a:prstGeom>
            <a:noFill/>
            <a:ln>
              <a:solidFill>
                <a:schemeClr val="bg1">
                  <a:lumMod val="85000"/>
                </a:schemeClr>
              </a:solidFill>
            </a:ln>
            <a:extLst>
              <a:ext uri="{909E8E84-426E-40dd-AFC4-6F175D3DCCD1}">
                <a14:hiddenFill xmlns="" xmlns:a14="http://schemas.microsoft.com/office/drawing/2010/main">
                  <a:solidFill>
                    <a:srgbClr val="FFFFFF"/>
                  </a:solidFill>
                </a14:hiddenFill>
              </a:ext>
            </a:extLst>
          </p:spPr>
        </p:pic>
      </p:grpSp>
      <p:graphicFrame>
        <p:nvGraphicFramePr>
          <p:cNvPr id="4" name="Chart 3">
            <a:extLst>
              <a:ext uri="{FF2B5EF4-FFF2-40B4-BE49-F238E27FC236}">
                <a16:creationId xmlns:a16="http://schemas.microsoft.com/office/drawing/2014/main" id="{99E7545C-874D-11E9-AF0E-E4495F4900FE}"/>
              </a:ext>
            </a:extLst>
          </p:cNvPr>
          <p:cNvGraphicFramePr>
            <a:graphicFrameLocks/>
          </p:cNvGraphicFramePr>
          <p:nvPr>
            <p:extLst>
              <p:ext uri="{D42A27DB-BD31-4B8C-83A1-F6EECF244321}">
                <p14:modId xmlns:p14="http://schemas.microsoft.com/office/powerpoint/2010/main" val="1461234494"/>
              </p:ext>
            </p:extLst>
          </p:nvPr>
        </p:nvGraphicFramePr>
        <p:xfrm>
          <a:off x="5017112" y="1863294"/>
          <a:ext cx="6887341" cy="3815996"/>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CFE6AE2B-48A2-EF2F-B9F6-421821B59BE9}"/>
              </a:ext>
            </a:extLst>
          </p:cNvPr>
          <p:cNvSpPr txBox="1"/>
          <p:nvPr/>
        </p:nvSpPr>
        <p:spPr>
          <a:xfrm>
            <a:off x="6095999" y="3121223"/>
            <a:ext cx="1745412" cy="307777"/>
          </a:xfrm>
          <a:prstGeom prst="rect">
            <a:avLst/>
          </a:prstGeom>
          <a:noFill/>
        </p:spPr>
        <p:txBody>
          <a:bodyPr wrap="square" rtlCol="0">
            <a:spAutoFit/>
          </a:bodyPr>
          <a:lstStyle/>
          <a:p>
            <a:pPr algn="ctr"/>
            <a:r>
              <a:rPr lang="en-GB" sz="1400" b="1">
                <a:latin typeface="Raleway" pitchFamily="2" charset="0"/>
              </a:rPr>
              <a:t>G7 average HLE</a:t>
            </a:r>
          </a:p>
        </p:txBody>
      </p:sp>
    </p:spTree>
    <p:extLst>
      <p:ext uri="{BB962C8B-B14F-4D97-AF65-F5344CB8AC3E}">
        <p14:creationId xmlns:p14="http://schemas.microsoft.com/office/powerpoint/2010/main" val="372949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n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594935"/>
            <a:ext cx="10515600" cy="1325563"/>
          </a:xfrm>
        </p:spPr>
        <p:txBody>
          <a:bodyPr>
            <a:normAutofit fontScale="90000"/>
          </a:bodyPr>
          <a:lstStyle/>
          <a:p>
            <a:r>
              <a:rPr lang="en-US" b="1" dirty="0">
                <a:solidFill>
                  <a:srgbClr val="F05033"/>
                </a:solidFill>
                <a:latin typeface="Raleway SemiBold" panose="020B0503030101060003" pitchFamily="34" charset="77"/>
              </a:rPr>
              <a:t>How do countries compare when it comes to different aspects of healthy ageing?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22867" y="2369909"/>
            <a:ext cx="10515600" cy="3097137"/>
          </a:xfrm>
        </p:spPr>
        <p:txBody>
          <a:bodyPr/>
          <a:lstStyle/>
          <a:p>
            <a:pPr marL="0" indent="0">
              <a:spcBef>
                <a:spcPts val="0"/>
              </a:spcBef>
              <a:spcAft>
                <a:spcPts val="600"/>
              </a:spcAft>
              <a:buNone/>
            </a:pPr>
            <a:r>
              <a:rPr lang="en-US" sz="2400" dirty="0">
                <a:latin typeface="Raleway" pitchFamily="2" charset="0"/>
              </a:rPr>
              <a:t>We’ve produced a Healthy Ageing Medal Table, using findings from our Index, the OECD, UN, World Bank and WHO. This helps us understand how countries and territories perform on:</a:t>
            </a:r>
          </a:p>
          <a:p>
            <a:pPr>
              <a:spcBef>
                <a:spcPts val="0"/>
              </a:spcBef>
              <a:spcAft>
                <a:spcPts val="1200"/>
              </a:spcAft>
            </a:pPr>
            <a:r>
              <a:rPr lang="en-GB" sz="2400" dirty="0">
                <a:latin typeface="Raleway" pitchFamily="2" charset="0"/>
              </a:rPr>
              <a:t>Immunisation</a:t>
            </a:r>
          </a:p>
          <a:p>
            <a:pPr>
              <a:spcBef>
                <a:spcPts val="0"/>
              </a:spcBef>
              <a:spcAft>
                <a:spcPts val="1200"/>
              </a:spcAft>
            </a:pPr>
            <a:r>
              <a:rPr lang="en-GB" sz="2400" dirty="0">
                <a:latin typeface="Raleway" pitchFamily="2" charset="0"/>
              </a:rPr>
              <a:t>Preventative healthcare</a:t>
            </a:r>
          </a:p>
          <a:p>
            <a:pPr>
              <a:spcBef>
                <a:spcPts val="0"/>
              </a:spcBef>
              <a:spcAft>
                <a:spcPts val="1200"/>
              </a:spcAft>
            </a:pPr>
            <a:r>
              <a:rPr lang="en-GB" sz="2400" dirty="0">
                <a:latin typeface="Raleway" pitchFamily="2" charset="0"/>
              </a:rPr>
              <a:t>Healthy life expectancy</a:t>
            </a:r>
          </a:p>
          <a:p>
            <a:pPr>
              <a:spcBef>
                <a:spcPts val="0"/>
              </a:spcBef>
              <a:spcAft>
                <a:spcPts val="1200"/>
              </a:spcAft>
            </a:pPr>
            <a:r>
              <a:rPr lang="en-GB" sz="2400" dirty="0">
                <a:latin typeface="Raleway" pitchFamily="2" charset="0"/>
              </a:rPr>
              <a:t>Physical activity</a:t>
            </a:r>
            <a:endParaRPr lang="en-US" sz="2400" dirty="0">
              <a:latin typeface="Raleway" pitchFamily="2" charset="0"/>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969530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38200" y="1825623"/>
            <a:ext cx="5559831" cy="4271147"/>
          </a:xfrm>
        </p:spPr>
        <p:txBody>
          <a:bodyPr>
            <a:noAutofit/>
          </a:bodyPr>
          <a:lstStyle/>
          <a:p>
            <a:pPr marL="0" indent="0">
              <a:lnSpc>
                <a:spcPct val="100000"/>
              </a:lnSpc>
              <a:spcBef>
                <a:spcPts val="0"/>
              </a:spcBef>
              <a:spcAft>
                <a:spcPts val="1000"/>
              </a:spcAft>
              <a:buNone/>
            </a:pPr>
            <a:r>
              <a:rPr lang="en-GB" sz="2400" dirty="0">
                <a:latin typeface="Raleway" pitchFamily="2" charset="0"/>
              </a:rPr>
              <a:t>The EU is a political and economic bloc made up of 27 countries. EU citizens can expect to live for an average of 81.1 years, with 70.5 in good health.</a:t>
            </a:r>
          </a:p>
          <a:p>
            <a:pPr marL="0" indent="0">
              <a:lnSpc>
                <a:spcPct val="100000"/>
              </a:lnSpc>
              <a:spcBef>
                <a:spcPts val="0"/>
              </a:spcBef>
              <a:spcAft>
                <a:spcPts val="1000"/>
              </a:spcAft>
              <a:buNone/>
            </a:pPr>
            <a:r>
              <a:rPr lang="en-GB" sz="2400" dirty="0">
                <a:latin typeface="Raleway" pitchFamily="2" charset="0"/>
              </a:rPr>
              <a:t>However, the EU has one of the lowest work spans (28.8 years). There’s also an imbalance between Eastern and Western countries within the bloc.</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92555"/>
            <a:ext cx="10515600" cy="1325563"/>
          </a:xfrm>
        </p:spPr>
        <p:txBody>
          <a:bodyPr>
            <a:normAutofit/>
          </a:bodyPr>
          <a:lstStyle/>
          <a:p>
            <a:r>
              <a:rPr lang="en-US" sz="4000" b="1" dirty="0">
                <a:solidFill>
                  <a:srgbClr val="F05033"/>
                </a:solidFill>
                <a:latin typeface="Raleway SemiBold" panose="020B0503030101060003" pitchFamily="34" charset="77"/>
              </a:rPr>
              <a:t>Our relay race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EU</a:t>
            </a:r>
          </a:p>
        </p:txBody>
      </p:sp>
      <p:pic>
        <p:nvPicPr>
          <p:cNvPr id="4" name="Picture 8" descr="Circle of 12 gold stars on a blue background">
            <a:extLst>
              <a:ext uri="{FF2B5EF4-FFF2-40B4-BE49-F238E27FC236}">
                <a16:creationId xmlns:a16="http://schemas.microsoft.com/office/drawing/2014/main" id="{777836EA-DB15-5BFC-4288-FCAFDC8284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2102" y="382407"/>
            <a:ext cx="1350626" cy="89999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8682B33-5014-A1D0-EE36-9872EA6860D9}"/>
              </a:ext>
            </a:extLst>
          </p:cNvPr>
          <p:cNvGrpSpPr>
            <a:grpSpLocks noChangeAspect="1"/>
          </p:cNvGrpSpPr>
          <p:nvPr/>
        </p:nvGrpSpPr>
        <p:grpSpPr>
          <a:xfrm>
            <a:off x="6398032" y="1339608"/>
            <a:ext cx="5321447" cy="4607994"/>
            <a:chOff x="5587883" y="819509"/>
            <a:chExt cx="6307942" cy="5536042"/>
          </a:xfrm>
        </p:grpSpPr>
        <p:pic>
          <p:nvPicPr>
            <p:cNvPr id="6" name="Picture 5" descr="A map of europe with different colored countries/regions&#10;&#10;Description automatically generated">
              <a:extLst>
                <a:ext uri="{FF2B5EF4-FFF2-40B4-BE49-F238E27FC236}">
                  <a16:creationId xmlns:a16="http://schemas.microsoft.com/office/drawing/2014/main" id="{94CF0BD8-0EB3-8324-37D4-AF0292D51ADF}"/>
                </a:ext>
              </a:extLst>
            </p:cNvPr>
            <p:cNvPicPr>
              <a:picLocks noChangeAspect="1"/>
            </p:cNvPicPr>
            <p:nvPr/>
          </p:nvPicPr>
          <p:blipFill rotWithShape="1">
            <a:blip r:embed="rId7"/>
            <a:srcRect l="22555" t="14011" r="17597"/>
            <a:stretch/>
          </p:blipFill>
          <p:spPr>
            <a:xfrm>
              <a:off x="6359782" y="819509"/>
              <a:ext cx="5536043" cy="5536042"/>
            </a:xfrm>
            <a:prstGeom prst="rect">
              <a:avLst/>
            </a:prstGeom>
          </p:spPr>
        </p:pic>
        <p:sp>
          <p:nvSpPr>
            <p:cNvPr id="2" name="TextBox 1">
              <a:extLst>
                <a:ext uri="{FF2B5EF4-FFF2-40B4-BE49-F238E27FC236}">
                  <a16:creationId xmlns:a16="http://schemas.microsoft.com/office/drawing/2014/main" id="{99DCA84B-85F9-6AC5-93AD-9282C641FE9A}"/>
                </a:ext>
              </a:extLst>
            </p:cNvPr>
            <p:cNvSpPr txBox="1"/>
            <p:nvPr/>
          </p:nvSpPr>
          <p:spPr>
            <a:xfrm>
              <a:off x="5587883" y="1498168"/>
              <a:ext cx="3412728" cy="487398"/>
            </a:xfrm>
            <a:prstGeom prst="rect">
              <a:avLst/>
            </a:prstGeom>
            <a:noFill/>
          </p:spPr>
          <p:txBody>
            <a:bodyPr wrap="square" rtlCol="0">
              <a:spAutoFit/>
            </a:bodyPr>
            <a:lstStyle/>
            <a:p>
              <a:r>
                <a:rPr lang="en-GB" sz="2000" b="1" dirty="0">
                  <a:latin typeface="Raleway" pitchFamily="2" charset="0"/>
                </a:rPr>
                <a:t>Index ranking</a:t>
              </a:r>
            </a:p>
          </p:txBody>
        </p:sp>
        <p:sp>
          <p:nvSpPr>
            <p:cNvPr id="11" name="Rectangle 10">
              <a:extLst>
                <a:ext uri="{FF2B5EF4-FFF2-40B4-BE49-F238E27FC236}">
                  <a16:creationId xmlns:a16="http://schemas.microsoft.com/office/drawing/2014/main" id="{9F1BCAE3-00A9-FF73-F410-685898EFC388}"/>
                </a:ext>
              </a:extLst>
            </p:cNvPr>
            <p:cNvSpPr/>
            <p:nvPr/>
          </p:nvSpPr>
          <p:spPr>
            <a:xfrm>
              <a:off x="5717334" y="2014629"/>
              <a:ext cx="2184297" cy="421068"/>
            </a:xfrm>
            <a:prstGeom prst="rect">
              <a:avLst/>
            </a:prstGeom>
            <a:gradFill flip="none" rotWithShape="1">
              <a:gsLst>
                <a:gs pos="0">
                  <a:srgbClr val="FFEDA0"/>
                </a:gs>
                <a:gs pos="100000">
                  <a:srgbClr val="BD0026"/>
                </a:gs>
                <a:gs pos="33000">
                  <a:srgbClr val="FEB24C"/>
                </a:gs>
                <a:gs pos="66000">
                  <a:srgbClr val="FC4E2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0158BCB-3223-80B4-B40B-71C09B4023D8}"/>
                </a:ext>
              </a:extLst>
            </p:cNvPr>
            <p:cNvSpPr txBox="1"/>
            <p:nvPr/>
          </p:nvSpPr>
          <p:spPr>
            <a:xfrm>
              <a:off x="5745597" y="2014528"/>
              <a:ext cx="265306" cy="307777"/>
            </a:xfrm>
            <a:prstGeom prst="rect">
              <a:avLst/>
            </a:prstGeom>
            <a:noFill/>
          </p:spPr>
          <p:txBody>
            <a:bodyPr wrap="square" rtlCol="0">
              <a:spAutoFit/>
            </a:bodyPr>
            <a:lstStyle/>
            <a:p>
              <a:r>
                <a:rPr lang="en-GB" sz="1400" b="1" dirty="0">
                  <a:latin typeface="Raleway" pitchFamily="2" charset="0"/>
                </a:rPr>
                <a:t>3</a:t>
              </a:r>
            </a:p>
          </p:txBody>
        </p:sp>
        <p:sp>
          <p:nvSpPr>
            <p:cNvPr id="13" name="TextBox 12">
              <a:extLst>
                <a:ext uri="{FF2B5EF4-FFF2-40B4-BE49-F238E27FC236}">
                  <a16:creationId xmlns:a16="http://schemas.microsoft.com/office/drawing/2014/main" id="{EC756972-AE1A-3B8D-7F48-A908D5A35859}"/>
                </a:ext>
              </a:extLst>
            </p:cNvPr>
            <p:cNvSpPr txBox="1"/>
            <p:nvPr/>
          </p:nvSpPr>
          <p:spPr>
            <a:xfrm>
              <a:off x="7245577" y="2014528"/>
              <a:ext cx="636713" cy="369763"/>
            </a:xfrm>
            <a:prstGeom prst="rect">
              <a:avLst/>
            </a:prstGeom>
            <a:noFill/>
          </p:spPr>
          <p:txBody>
            <a:bodyPr wrap="square" rtlCol="0">
              <a:spAutoFit/>
            </a:bodyPr>
            <a:lstStyle/>
            <a:p>
              <a:pPr algn="r"/>
              <a:r>
                <a:rPr lang="en-GB" sz="1400" b="1" dirty="0">
                  <a:latin typeface="Raleway" pitchFamily="2" charset="0"/>
                </a:rPr>
                <a:t>71</a:t>
              </a:r>
            </a:p>
          </p:txBody>
        </p:sp>
      </p:grpSp>
    </p:spTree>
    <p:extLst>
      <p:ext uri="{BB962C8B-B14F-4D97-AF65-F5344CB8AC3E}">
        <p14:creationId xmlns:p14="http://schemas.microsoft.com/office/powerpoint/2010/main" val="4153210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68365"/>
            <a:ext cx="10515600" cy="1325563"/>
          </a:xfrm>
        </p:spPr>
        <p:txBody>
          <a:bodyPr>
            <a:normAutofit/>
          </a:bodyPr>
          <a:lstStyle/>
          <a:p>
            <a:r>
              <a:rPr lang="en-US" sz="4000" b="1" dirty="0">
                <a:solidFill>
                  <a:srgbClr val="F05033"/>
                </a:solidFill>
                <a:latin typeface="Raleway SemiBold" panose="020B0503030101060003" pitchFamily="34" charset="77"/>
              </a:rPr>
              <a:t>How do blocs compare across each of the Index metrics?</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4" y="1837719"/>
            <a:ext cx="5197325" cy="4076336"/>
          </a:xfrm>
        </p:spPr>
        <p:txBody>
          <a:bodyPr>
            <a:noAutofit/>
          </a:bodyPr>
          <a:lstStyle/>
          <a:p>
            <a:pPr marL="0" indent="0">
              <a:lnSpc>
                <a:spcPct val="100000"/>
              </a:lnSpc>
              <a:spcBef>
                <a:spcPts val="0"/>
              </a:spcBef>
              <a:spcAft>
                <a:spcPts val="1000"/>
              </a:spcAft>
              <a:buNone/>
            </a:pPr>
            <a:r>
              <a:rPr lang="en-US" sz="2400" dirty="0">
                <a:latin typeface="Raleway" pitchFamily="2" charset="0"/>
              </a:rPr>
              <a:t>Some blocs perform better across certain metrics</a:t>
            </a:r>
            <a:r>
              <a:rPr lang="en-US" sz="2400">
                <a:latin typeface="Raleway" pitchFamily="2" charset="0"/>
              </a:rPr>
              <a:t>,</a:t>
            </a:r>
            <a:r>
              <a:rPr lang="en-US" sz="2400" dirty="0">
                <a:latin typeface="Raleway" pitchFamily="2" charset="0"/>
              </a:rPr>
              <a:t> while others perform much worse than their global rank.</a:t>
            </a:r>
          </a:p>
          <a:p>
            <a:pPr marL="0" indent="0">
              <a:lnSpc>
                <a:spcPct val="100000"/>
              </a:lnSpc>
              <a:spcBef>
                <a:spcPts val="0"/>
              </a:spcBef>
              <a:spcAft>
                <a:spcPts val="1000"/>
              </a:spcAft>
              <a:buNone/>
            </a:pPr>
            <a:r>
              <a:rPr lang="en-US" sz="2400" dirty="0">
                <a:latin typeface="Raleway" pitchFamily="2" charset="0"/>
              </a:rPr>
              <a:t>Work span is a good example – the EU has the second-lowest work span score, while ASEAN ranks 1</a:t>
            </a:r>
            <a:r>
              <a:rPr lang="en-US" sz="2400" baseline="30000" dirty="0">
                <a:latin typeface="Raleway" pitchFamily="2" charset="0"/>
              </a:rPr>
              <a:t>st</a:t>
            </a:r>
            <a:r>
              <a:rPr lang="en-US" sz="2400" dirty="0">
                <a:latin typeface="Raleway" pitchFamily="2" charset="0"/>
              </a:rPr>
              <a:t>, despite ranking 9</a:t>
            </a:r>
            <a:r>
              <a:rPr lang="en-US" sz="2400" baseline="30000" dirty="0">
                <a:latin typeface="Raleway" pitchFamily="2" charset="0"/>
              </a:rPr>
              <a:t>th </a:t>
            </a:r>
            <a:r>
              <a:rPr lang="en-US" sz="2400" dirty="0">
                <a:latin typeface="Raleway" pitchFamily="2" charset="0"/>
              </a:rPr>
              <a:t>globally.</a:t>
            </a:r>
            <a:endParaRPr lang="en-GB" sz="2400" dirty="0">
              <a:latin typeface="Raleway" pitchFamily="2" charset="0"/>
            </a:endParaRPr>
          </a:p>
        </p:txBody>
      </p:sp>
      <p:pic>
        <p:nvPicPr>
          <p:cNvPr id="2050" name="Picture 2" descr="Political and economic blocs">
            <a:extLst>
              <a:ext uri="{FF2B5EF4-FFF2-40B4-BE49-F238E27FC236}">
                <a16:creationId xmlns:a16="http://schemas.microsoft.com/office/drawing/2014/main" id="{45AB13FA-C857-CADB-C379-65A8688028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755"/>
          <a:stretch/>
        </p:blipFill>
        <p:spPr bwMode="auto">
          <a:xfrm>
            <a:off x="6320301" y="1804126"/>
            <a:ext cx="4784459" cy="37799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9225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Recommendations</a:t>
            </a:r>
          </a:p>
        </p:txBody>
      </p:sp>
      <p:sp>
        <p:nvSpPr>
          <p:cNvPr id="2" name="Title 1">
            <a:extLst>
              <a:ext uri="{FF2B5EF4-FFF2-40B4-BE49-F238E27FC236}">
                <a16:creationId xmlns:a16="http://schemas.microsoft.com/office/drawing/2014/main" id="{82774671-189C-8120-B131-819E14D75A80}"/>
              </a:ext>
            </a:extLst>
          </p:cNvPr>
          <p:cNvSpPr txBox="1">
            <a:spLocks/>
          </p:cNvSpPr>
          <p:nvPr/>
        </p:nvSpPr>
        <p:spPr>
          <a:xfrm>
            <a:off x="9847453" y="6156769"/>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Tree>
    <p:extLst>
      <p:ext uri="{BB962C8B-B14F-4D97-AF65-F5344CB8AC3E}">
        <p14:creationId xmlns:p14="http://schemas.microsoft.com/office/powerpoint/2010/main" val="2033099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68365"/>
            <a:ext cx="10515600" cy="1325563"/>
          </a:xfrm>
        </p:spPr>
        <p:txBody>
          <a:bodyPr>
            <a:normAutofit/>
          </a:bodyPr>
          <a:lstStyle/>
          <a:p>
            <a:r>
              <a:rPr lang="en-US" sz="4000" b="1" dirty="0">
                <a:solidFill>
                  <a:srgbClr val="F05033"/>
                </a:solidFill>
                <a:latin typeface="Raleway SemiBold" panose="020B0503030101060003" pitchFamily="34" charset="77"/>
              </a:rPr>
              <a:t>What happens next: how do we improve healthy ageing? </a:t>
            </a:r>
            <a:endParaRPr lang="en-US" sz="4000" b="1" dirty="0">
              <a:solidFill>
                <a:srgbClr val="F05033"/>
              </a:solidFill>
              <a:highlight>
                <a:srgbClr val="FFFF00"/>
              </a:highlight>
              <a:latin typeface="Raleway SemiBold" panose="020B0503030101060003" pitchFamily="34" charset="77"/>
            </a:endParaRP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68" y="1801433"/>
            <a:ext cx="10634933" cy="4895506"/>
          </a:xfrm>
        </p:spPr>
        <p:txBody>
          <a:bodyPr>
            <a:noAutofit/>
          </a:bodyPr>
          <a:lstStyle/>
          <a:p>
            <a:pPr marL="0" indent="0">
              <a:lnSpc>
                <a:spcPct val="100000"/>
              </a:lnSpc>
              <a:spcBef>
                <a:spcPts val="0"/>
              </a:spcBef>
              <a:spcAft>
                <a:spcPts val="1000"/>
              </a:spcAft>
              <a:buNone/>
            </a:pPr>
            <a:r>
              <a:rPr lang="en-GB" sz="2400" dirty="0">
                <a:latin typeface="Raleway" pitchFamily="2" charset="0"/>
              </a:rPr>
              <a:t>To achieve healthy ageing, countries and territories should:</a:t>
            </a:r>
          </a:p>
          <a:p>
            <a:pPr marL="514350" indent="-514350">
              <a:lnSpc>
                <a:spcPct val="100000"/>
              </a:lnSpc>
              <a:spcBef>
                <a:spcPts val="0"/>
              </a:spcBef>
              <a:spcAft>
                <a:spcPts val="800"/>
              </a:spcAft>
              <a:buFont typeface="+mj-lt"/>
              <a:buAutoNum type="arabicPeriod"/>
            </a:pPr>
            <a:r>
              <a:rPr lang="en-GB" sz="2400" b="1" dirty="0">
                <a:latin typeface="Raleway" pitchFamily="2" charset="0"/>
              </a:rPr>
              <a:t>Invest in health systems: </a:t>
            </a:r>
            <a:r>
              <a:rPr lang="en-GB" sz="2400" dirty="0">
                <a:latin typeface="Raleway" pitchFamily="2" charset="0"/>
              </a:rPr>
              <a:t>governments should invest more in preventative healthcare</a:t>
            </a:r>
            <a:r>
              <a:rPr lang="en-US" sz="2400" dirty="0">
                <a:latin typeface="Raleway" pitchFamily="2" charset="0"/>
              </a:rPr>
              <a:t> and public health initiatives.</a:t>
            </a:r>
            <a:endParaRPr lang="en-GB" sz="2400" b="1" dirty="0">
              <a:latin typeface="Raleway" pitchFamily="2" charset="0"/>
            </a:endParaRPr>
          </a:p>
          <a:p>
            <a:pPr marL="514350" indent="-514350">
              <a:lnSpc>
                <a:spcPct val="100000"/>
              </a:lnSpc>
              <a:spcBef>
                <a:spcPts val="0"/>
              </a:spcBef>
              <a:spcAft>
                <a:spcPts val="800"/>
              </a:spcAft>
              <a:buFont typeface="+mj-lt"/>
              <a:buAutoNum type="arabicPeriod"/>
            </a:pPr>
            <a:r>
              <a:rPr lang="en-GB" sz="2400" b="1" dirty="0">
                <a:latin typeface="Raleway" pitchFamily="2" charset="0"/>
              </a:rPr>
              <a:t>Inspire and engage key actors: </a:t>
            </a:r>
            <a:r>
              <a:rPr lang="en-GB" sz="2400" dirty="0">
                <a:latin typeface="Raleway" pitchFamily="2" charset="0"/>
              </a:rPr>
              <a:t>policymakers, health leaders and citizens need to work together.</a:t>
            </a:r>
            <a:endParaRPr lang="en-GB" sz="2400">
              <a:latin typeface="Raleway" pitchFamily="2" charset="0"/>
            </a:endParaRPr>
          </a:p>
          <a:p>
            <a:pPr marL="514350" indent="-514350">
              <a:lnSpc>
                <a:spcPct val="100000"/>
              </a:lnSpc>
              <a:spcBef>
                <a:spcPts val="0"/>
              </a:spcBef>
              <a:spcAft>
                <a:spcPts val="800"/>
              </a:spcAft>
              <a:buFont typeface="+mj-lt"/>
              <a:buAutoNum type="arabicPeriod"/>
            </a:pPr>
            <a:r>
              <a:rPr lang="en-GB" sz="2400" b="1" dirty="0">
                <a:latin typeface="Raleway" pitchFamily="2" charset="0"/>
              </a:rPr>
              <a:t>Democratise access to healthcare: </a:t>
            </a:r>
            <a:r>
              <a:rPr lang="en-GB" sz="2400" dirty="0">
                <a:latin typeface="Raleway" pitchFamily="2" charset="0"/>
              </a:rPr>
              <a:t>barriers to </a:t>
            </a:r>
            <a:r>
              <a:rPr lang="en-US" sz="2400" dirty="0">
                <a:latin typeface="Raleway" pitchFamily="2" charset="0"/>
              </a:rPr>
              <a:t>preventative interventions need to be removed.</a:t>
            </a:r>
            <a:endParaRPr lang="en-GB" sz="2400" dirty="0">
              <a:latin typeface="Raleway" pitchFamily="2" charset="0"/>
            </a:endParaRPr>
          </a:p>
          <a:p>
            <a:pPr marL="514350" indent="-514350">
              <a:lnSpc>
                <a:spcPct val="100000"/>
              </a:lnSpc>
              <a:spcBef>
                <a:spcPts val="0"/>
              </a:spcBef>
              <a:spcAft>
                <a:spcPts val="800"/>
              </a:spcAft>
              <a:buFont typeface="+mj-lt"/>
              <a:buAutoNum type="arabicPeriod"/>
            </a:pPr>
            <a:r>
              <a:rPr lang="en-GB" sz="2400" b="1" dirty="0">
                <a:latin typeface="Raleway" pitchFamily="2" charset="0"/>
              </a:rPr>
              <a:t>Use technology to deliver prevention: </a:t>
            </a:r>
            <a:r>
              <a:rPr lang="en-GB" sz="2400" dirty="0">
                <a:latin typeface="Raleway" pitchFamily="2" charset="0"/>
              </a:rPr>
              <a:t>technology should </a:t>
            </a:r>
            <a:r>
              <a:rPr lang="en-US" sz="2400" dirty="0">
                <a:latin typeface="Raleway" pitchFamily="2" charset="0"/>
              </a:rPr>
              <a:t>support access to preventative healthcare services.</a:t>
            </a:r>
            <a:endParaRPr lang="en-GB" sz="2400" dirty="0">
              <a:latin typeface="Raleway" pitchFamily="2" charset="0"/>
            </a:endParaRPr>
          </a:p>
        </p:txBody>
      </p:sp>
    </p:spTree>
    <p:extLst>
      <p:ext uri="{BB962C8B-B14F-4D97-AF65-F5344CB8AC3E}">
        <p14:creationId xmlns:p14="http://schemas.microsoft.com/office/powerpoint/2010/main" val="25789537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1. Invest in health systems</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38199" y="2007049"/>
            <a:ext cx="9781420" cy="3997408"/>
          </a:xfrm>
        </p:spPr>
        <p:txBody>
          <a:bodyPr>
            <a:noAutofit/>
          </a:bodyPr>
          <a:lstStyle/>
          <a:p>
            <a:pPr marL="0" indent="0">
              <a:lnSpc>
                <a:spcPct val="100000"/>
              </a:lnSpc>
              <a:spcBef>
                <a:spcPts val="0"/>
              </a:spcBef>
              <a:spcAft>
                <a:spcPts val="1000"/>
              </a:spcAft>
              <a:buNone/>
            </a:pPr>
            <a:r>
              <a:rPr lang="en-US" sz="2400" dirty="0">
                <a:latin typeface="Raleway" pitchFamily="2" charset="0"/>
              </a:rPr>
              <a:t>Achieving healthy ageing means governments putting their money where their mouth is, by investing more in health:</a:t>
            </a:r>
          </a:p>
          <a:p>
            <a:pPr>
              <a:lnSpc>
                <a:spcPct val="100000"/>
              </a:lnSpc>
              <a:spcBef>
                <a:spcPts val="0"/>
              </a:spcBef>
              <a:spcAft>
                <a:spcPts val="1000"/>
              </a:spcAft>
            </a:pPr>
            <a:r>
              <a:rPr lang="en-GB" sz="2400" dirty="0">
                <a:latin typeface="Raleway" pitchFamily="2" charset="0"/>
              </a:rPr>
              <a:t>Policymakers should commit to spending at least 6% of their healthcare budgets on prevention.</a:t>
            </a:r>
          </a:p>
          <a:p>
            <a:pPr>
              <a:lnSpc>
                <a:spcPct val="100000"/>
              </a:lnSpc>
              <a:spcBef>
                <a:spcPts val="0"/>
              </a:spcBef>
              <a:spcAft>
                <a:spcPts val="1000"/>
              </a:spcAft>
            </a:pPr>
            <a:r>
              <a:rPr lang="en-GB" sz="2400" dirty="0">
                <a:latin typeface="Raleway" pitchFamily="2" charset="0"/>
              </a:rPr>
              <a:t>Governments should implement national programmes for </a:t>
            </a:r>
            <a:br>
              <a:rPr lang="en-GB" sz="2400" dirty="0">
                <a:latin typeface="Raleway" pitchFamily="2" charset="0"/>
              </a:rPr>
            </a:br>
            <a:r>
              <a:rPr lang="en-GB" sz="2400" dirty="0">
                <a:latin typeface="Raleway" pitchFamily="2" charset="0"/>
              </a:rPr>
              <a:t>life course immunisation and non-communicable disease (NCD) screening.</a:t>
            </a:r>
          </a:p>
        </p:txBody>
      </p:sp>
    </p:spTree>
    <p:extLst>
      <p:ext uri="{BB962C8B-B14F-4D97-AF65-F5344CB8AC3E}">
        <p14:creationId xmlns:p14="http://schemas.microsoft.com/office/powerpoint/2010/main" val="420404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0" name="Picture 19"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1" name="Picture 2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Countries that spend more on prevention live longer, healthier lives</a:t>
            </a:r>
          </a:p>
        </p:txBody>
      </p:sp>
      <p:sp>
        <p:nvSpPr>
          <p:cNvPr id="12" name="Content Placeholder 2">
            <a:extLst>
              <a:ext uri="{FF2B5EF4-FFF2-40B4-BE49-F238E27FC236}">
                <a16:creationId xmlns:a16="http://schemas.microsoft.com/office/drawing/2014/main" id="{57474959-72BE-E5D0-477A-587A124A3DD5}"/>
              </a:ext>
            </a:extLst>
          </p:cNvPr>
          <p:cNvSpPr>
            <a:spLocks noGrp="1"/>
          </p:cNvSpPr>
          <p:nvPr>
            <p:ph idx="1"/>
          </p:nvPr>
        </p:nvSpPr>
        <p:spPr>
          <a:xfrm>
            <a:off x="874485" y="2119840"/>
            <a:ext cx="4803559" cy="3335111"/>
          </a:xfrm>
        </p:spPr>
        <p:txBody>
          <a:bodyPr>
            <a:noAutofit/>
          </a:bodyPr>
          <a:lstStyle/>
          <a:p>
            <a:pPr marL="0" indent="0">
              <a:lnSpc>
                <a:spcPct val="100000"/>
              </a:lnSpc>
              <a:spcBef>
                <a:spcPts val="0"/>
              </a:spcBef>
              <a:spcAft>
                <a:spcPts val="1200"/>
              </a:spcAft>
              <a:buNone/>
            </a:pPr>
            <a:r>
              <a:rPr lang="en-US" sz="2400" dirty="0">
                <a:latin typeface="Raleway" pitchFamily="2" charset="0"/>
              </a:rPr>
              <a:t>Countries that spend more on prevention perform better on </a:t>
            </a:r>
            <a:br>
              <a:rPr lang="en-US" sz="2400" dirty="0">
                <a:latin typeface="Raleway" pitchFamily="2" charset="0"/>
              </a:rPr>
            </a:br>
            <a:r>
              <a:rPr lang="en-US" sz="2400" dirty="0">
                <a:latin typeface="Raleway" pitchFamily="2" charset="0"/>
              </a:rPr>
              <a:t>the Index.</a:t>
            </a:r>
          </a:p>
          <a:p>
            <a:pPr marL="0" indent="0">
              <a:lnSpc>
                <a:spcPct val="100000"/>
              </a:lnSpc>
              <a:spcBef>
                <a:spcPts val="0"/>
              </a:spcBef>
              <a:spcAft>
                <a:spcPts val="1200"/>
              </a:spcAft>
              <a:buNone/>
            </a:pPr>
            <a:r>
              <a:rPr lang="en-US" sz="2400" dirty="0">
                <a:latin typeface="Raleway" pitchFamily="2" charset="0"/>
              </a:rPr>
              <a:t>Countries who win medals for immunisation (Jab-</a:t>
            </a:r>
            <a:r>
              <a:rPr lang="en-US" sz="2400" dirty="0" err="1">
                <a:latin typeface="Raleway" pitchFamily="2" charset="0"/>
              </a:rPr>
              <a:t>elin</a:t>
            </a:r>
            <a:r>
              <a:rPr lang="en-US" sz="2400" dirty="0">
                <a:latin typeface="Raleway" pitchFamily="2" charset="0"/>
              </a:rPr>
              <a:t> and </a:t>
            </a:r>
            <a:r>
              <a:rPr lang="en-US" sz="2400">
                <a:latin typeface="Raleway" pitchFamily="2" charset="0"/>
              </a:rPr>
              <a:t>Archery</a:t>
            </a:r>
            <a:r>
              <a:rPr lang="en-US" sz="2400" dirty="0">
                <a:latin typeface="Raleway" pitchFamily="2" charset="0"/>
              </a:rPr>
              <a:t>) have an average Index position of 35; archery medalists have an average rank of 16</a:t>
            </a:r>
            <a:r>
              <a:rPr lang="en-US" sz="2400" baseline="30000" dirty="0">
                <a:latin typeface="Raleway" pitchFamily="2" charset="0"/>
              </a:rPr>
              <a:t>th</a:t>
            </a:r>
            <a:r>
              <a:rPr lang="en-US" sz="2400" dirty="0">
                <a:latin typeface="Raleway" pitchFamily="2" charset="0"/>
              </a:rPr>
              <a:t>. </a:t>
            </a:r>
          </a:p>
        </p:txBody>
      </p:sp>
      <p:grpSp>
        <p:nvGrpSpPr>
          <p:cNvPr id="17" name="Group 16">
            <a:extLst>
              <a:ext uri="{FF2B5EF4-FFF2-40B4-BE49-F238E27FC236}">
                <a16:creationId xmlns:a16="http://schemas.microsoft.com/office/drawing/2014/main" id="{7F4A63C9-8FE7-BB02-C479-6CE757277094}"/>
              </a:ext>
            </a:extLst>
          </p:cNvPr>
          <p:cNvGrpSpPr>
            <a:grpSpLocks noChangeAspect="1"/>
          </p:cNvGrpSpPr>
          <p:nvPr/>
        </p:nvGrpSpPr>
        <p:grpSpPr>
          <a:xfrm>
            <a:off x="5738523" y="1962605"/>
            <a:ext cx="5985558" cy="3815994"/>
            <a:chOff x="5641759" y="1781175"/>
            <a:chExt cx="6550242" cy="4156285"/>
          </a:xfrm>
        </p:grpSpPr>
        <p:grpSp>
          <p:nvGrpSpPr>
            <p:cNvPr id="16" name="Group 15">
              <a:extLst>
                <a:ext uri="{FF2B5EF4-FFF2-40B4-BE49-F238E27FC236}">
                  <a16:creationId xmlns:a16="http://schemas.microsoft.com/office/drawing/2014/main" id="{DBEBC5F2-1CD3-FDE4-1B97-F12CA44CB164}"/>
                </a:ext>
              </a:extLst>
            </p:cNvPr>
            <p:cNvGrpSpPr/>
            <p:nvPr/>
          </p:nvGrpSpPr>
          <p:grpSpPr>
            <a:xfrm>
              <a:off x="5641759" y="1781175"/>
              <a:ext cx="6550242" cy="4156285"/>
              <a:chOff x="5641759" y="1781175"/>
              <a:chExt cx="6550242" cy="4156285"/>
            </a:xfrm>
          </p:grpSpPr>
          <p:pic>
            <p:nvPicPr>
              <p:cNvPr id="1026" name="Picture 2" descr="Countries that spend more on preventative healthcare and immunisation perform better on the Index">
                <a:extLst>
                  <a:ext uri="{FF2B5EF4-FFF2-40B4-BE49-F238E27FC236}">
                    <a16:creationId xmlns:a16="http://schemas.microsoft.com/office/drawing/2014/main" id="{72901C91-F583-09FD-B969-B2A4E84DE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759" y="1781175"/>
                <a:ext cx="6550242" cy="415628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Diamond 8">
                <a:extLst>
                  <a:ext uri="{FF2B5EF4-FFF2-40B4-BE49-F238E27FC236}">
                    <a16:creationId xmlns:a16="http://schemas.microsoft.com/office/drawing/2014/main" id="{85B7F882-C558-14FF-3D0D-1BCFB35FCAC8}"/>
                  </a:ext>
                </a:extLst>
              </p:cNvPr>
              <p:cNvSpPr/>
              <p:nvPr/>
            </p:nvSpPr>
            <p:spPr>
              <a:xfrm>
                <a:off x="8982075" y="3207200"/>
                <a:ext cx="123825" cy="123825"/>
              </a:xfrm>
              <a:prstGeom prst="diamond">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FB412D9-906E-2A8F-A306-DA4A9FD73CFC}"/>
                  </a:ext>
                </a:extLst>
              </p:cNvPr>
              <p:cNvSpPr txBox="1"/>
              <p:nvPr/>
            </p:nvSpPr>
            <p:spPr>
              <a:xfrm>
                <a:off x="9172575" y="3527183"/>
                <a:ext cx="2525849" cy="461665"/>
              </a:xfrm>
              <a:prstGeom prst="rect">
                <a:avLst/>
              </a:prstGeom>
              <a:solidFill>
                <a:schemeClr val="bg1"/>
              </a:solidFill>
            </p:spPr>
            <p:txBody>
              <a:bodyPr wrap="square">
                <a:spAutoFit/>
              </a:bodyPr>
              <a:lstStyle/>
              <a:p>
                <a:r>
                  <a:rPr lang="en-GB" sz="1200">
                    <a:latin typeface="Raleway" pitchFamily="2" charset="0"/>
                  </a:rPr>
                  <a:t>Jab-</a:t>
                </a:r>
                <a:r>
                  <a:rPr lang="en-GB" sz="1200" err="1">
                    <a:latin typeface="Raleway" pitchFamily="2" charset="0"/>
                  </a:rPr>
                  <a:t>elin</a:t>
                </a:r>
                <a:r>
                  <a:rPr lang="en-GB" sz="1200">
                    <a:latin typeface="Raleway" pitchFamily="2" charset="0"/>
                  </a:rPr>
                  <a:t> and Archery medallists' average position</a:t>
                </a:r>
                <a:endParaRPr lang="en-GB" sz="1200"/>
              </a:p>
            </p:txBody>
          </p:sp>
          <p:sp>
            <p:nvSpPr>
              <p:cNvPr id="14" name="TextBox 13">
                <a:extLst>
                  <a:ext uri="{FF2B5EF4-FFF2-40B4-BE49-F238E27FC236}">
                    <a16:creationId xmlns:a16="http://schemas.microsoft.com/office/drawing/2014/main" id="{C9EBD2F9-F912-4C28-8333-2E07B5026C2C}"/>
                  </a:ext>
                </a:extLst>
              </p:cNvPr>
              <p:cNvSpPr txBox="1"/>
              <p:nvPr/>
            </p:nvSpPr>
            <p:spPr>
              <a:xfrm>
                <a:off x="9172575" y="3038281"/>
                <a:ext cx="2660433" cy="461665"/>
              </a:xfrm>
              <a:prstGeom prst="rect">
                <a:avLst/>
              </a:prstGeom>
              <a:solidFill>
                <a:schemeClr val="bg1"/>
              </a:solidFill>
            </p:spPr>
            <p:txBody>
              <a:bodyPr wrap="square">
                <a:spAutoFit/>
              </a:bodyPr>
              <a:lstStyle/>
              <a:p>
                <a:r>
                  <a:rPr lang="en-GB" sz="1200">
                    <a:latin typeface="Raleway" pitchFamily="2" charset="0"/>
                  </a:rPr>
                  <a:t>Archery medallists' average position</a:t>
                </a:r>
                <a:endParaRPr lang="en-GB" sz="1200"/>
              </a:p>
            </p:txBody>
          </p:sp>
          <p:sp>
            <p:nvSpPr>
              <p:cNvPr id="15" name="Diamond 14">
                <a:extLst>
                  <a:ext uri="{FF2B5EF4-FFF2-40B4-BE49-F238E27FC236}">
                    <a16:creationId xmlns:a16="http://schemas.microsoft.com/office/drawing/2014/main" id="{E2CC742E-F129-49CE-A3F5-F3F676ACBE0C}"/>
                  </a:ext>
                </a:extLst>
              </p:cNvPr>
              <p:cNvSpPr/>
              <p:nvPr/>
            </p:nvSpPr>
            <p:spPr>
              <a:xfrm>
                <a:off x="8982074" y="3696102"/>
                <a:ext cx="123825" cy="123825"/>
              </a:xfrm>
              <a:prstGeom prst="diamond">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Diamond 3">
              <a:extLst>
                <a:ext uri="{FF2B5EF4-FFF2-40B4-BE49-F238E27FC236}">
                  <a16:creationId xmlns:a16="http://schemas.microsoft.com/office/drawing/2014/main" id="{FBE907C2-CC87-559F-0C7F-443197D1D1F6}"/>
                </a:ext>
              </a:extLst>
            </p:cNvPr>
            <p:cNvSpPr/>
            <p:nvPr/>
          </p:nvSpPr>
          <p:spPr>
            <a:xfrm>
              <a:off x="7154755" y="5419725"/>
              <a:ext cx="123825" cy="123825"/>
            </a:xfrm>
            <a:prstGeom prst="diamond">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iamond 5">
              <a:extLst>
                <a:ext uri="{FF2B5EF4-FFF2-40B4-BE49-F238E27FC236}">
                  <a16:creationId xmlns:a16="http://schemas.microsoft.com/office/drawing/2014/main" id="{BE2360C9-F3DB-8279-6099-7B2F3AF9644A}"/>
                </a:ext>
              </a:extLst>
            </p:cNvPr>
            <p:cNvSpPr/>
            <p:nvPr/>
          </p:nvSpPr>
          <p:spPr>
            <a:xfrm>
              <a:off x="8036555" y="5429211"/>
              <a:ext cx="123825" cy="123825"/>
            </a:xfrm>
            <a:prstGeom prst="diamond">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3499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2. Inspire and engage</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4" y="1982859"/>
            <a:ext cx="10515600" cy="3997408"/>
          </a:xfrm>
        </p:spPr>
        <p:txBody>
          <a:bodyPr>
            <a:noAutofit/>
          </a:bodyPr>
          <a:lstStyle/>
          <a:p>
            <a:pPr marL="0" indent="0">
              <a:lnSpc>
                <a:spcPct val="100000"/>
              </a:lnSpc>
              <a:spcBef>
                <a:spcPts val="0"/>
              </a:spcBef>
              <a:spcAft>
                <a:spcPts val="1000"/>
              </a:spcAft>
              <a:buNone/>
            </a:pPr>
            <a:r>
              <a:rPr lang="en-GB" sz="2400" dirty="0">
                <a:latin typeface="Raleway" pitchFamily="2" charset="0"/>
              </a:rPr>
              <a:t>Delivering prevention and </a:t>
            </a:r>
            <a:r>
              <a:rPr lang="en-GB" sz="2400">
                <a:latin typeface="Raleway" pitchFamily="2" charset="0"/>
              </a:rPr>
              <a:t>achieving</a:t>
            </a:r>
            <a:r>
              <a:rPr lang="en-GB" sz="2400" dirty="0">
                <a:latin typeface="Raleway" pitchFamily="2" charset="0"/>
              </a:rPr>
              <a:t> healthy ageing requires inspiring policymakers, health leaders and individuals:</a:t>
            </a:r>
          </a:p>
          <a:p>
            <a:pPr>
              <a:lnSpc>
                <a:spcPct val="100000"/>
              </a:lnSpc>
              <a:spcBef>
                <a:spcPts val="0"/>
              </a:spcBef>
              <a:spcAft>
                <a:spcPts val="1000"/>
              </a:spcAft>
            </a:pPr>
            <a:r>
              <a:rPr lang="en-GB" sz="2400" dirty="0">
                <a:latin typeface="Raleway" pitchFamily="2" charset="0"/>
              </a:rPr>
              <a:t>Policymakers should ensure healthcare professionals (HCPs) are equipped and trained to deliver preventative interventions i.e. vaccinations and screening services.</a:t>
            </a:r>
          </a:p>
          <a:p>
            <a:pPr>
              <a:lnSpc>
                <a:spcPct val="100000"/>
              </a:lnSpc>
              <a:spcBef>
                <a:spcPts val="0"/>
              </a:spcBef>
              <a:spcAft>
                <a:spcPts val="1000"/>
              </a:spcAft>
            </a:pPr>
            <a:r>
              <a:rPr lang="en-GB" sz="2400" dirty="0">
                <a:latin typeface="Raleway" pitchFamily="2" charset="0"/>
              </a:rPr>
              <a:t>Governments and health providers should consider using financial incentives to encourage healthy lifestyle choices and uptake of preventative health interventions.</a:t>
            </a:r>
          </a:p>
        </p:txBody>
      </p:sp>
    </p:spTree>
    <p:extLst>
      <p:ext uri="{BB962C8B-B14F-4D97-AF65-F5344CB8AC3E}">
        <p14:creationId xmlns:p14="http://schemas.microsoft.com/office/powerpoint/2010/main" val="3709502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5"/>
          <a:stretch>
            <a:fillRect/>
          </a:stretch>
        </p:blipFill>
        <p:spPr>
          <a:xfrm>
            <a:off x="10090597" y="5903246"/>
            <a:ext cx="1589774" cy="733219"/>
          </a:xfrm>
          <a:prstGeom prst="rect">
            <a:avLst/>
          </a:prstGeom>
        </p:spPr>
      </p:pic>
      <p:pic>
        <p:nvPicPr>
          <p:cNvPr id="11" name="Picture 1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6"/>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7"/>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Making healthy lifestyle choices is economically important</a:t>
            </a:r>
          </a:p>
        </p:txBody>
      </p:sp>
      <p:sp>
        <p:nvSpPr>
          <p:cNvPr id="12" name="Content Placeholder 2">
            <a:extLst>
              <a:ext uri="{FF2B5EF4-FFF2-40B4-BE49-F238E27FC236}">
                <a16:creationId xmlns:a16="http://schemas.microsoft.com/office/drawing/2014/main" id="{57474959-72BE-E5D0-477A-587A124A3DD5}"/>
              </a:ext>
            </a:extLst>
          </p:cNvPr>
          <p:cNvSpPr>
            <a:spLocks noGrp="1"/>
          </p:cNvSpPr>
          <p:nvPr>
            <p:ph idx="1"/>
          </p:nvPr>
        </p:nvSpPr>
        <p:spPr>
          <a:xfrm>
            <a:off x="838199" y="1950506"/>
            <a:ext cx="5037127" cy="3976162"/>
          </a:xfrm>
        </p:spPr>
        <p:txBody>
          <a:bodyPr>
            <a:noAutofit/>
          </a:bodyPr>
          <a:lstStyle/>
          <a:p>
            <a:pPr marL="0" indent="0">
              <a:lnSpc>
                <a:spcPct val="100000"/>
              </a:lnSpc>
              <a:spcBef>
                <a:spcPts val="0"/>
              </a:spcBef>
              <a:spcAft>
                <a:spcPts val="1000"/>
              </a:spcAft>
              <a:buNone/>
            </a:pPr>
            <a:r>
              <a:rPr lang="en-US" sz="2400" dirty="0">
                <a:latin typeface="Raleway" pitchFamily="2" charset="0"/>
              </a:rPr>
              <a:t>Previous ILC research </a:t>
            </a:r>
            <a:br>
              <a:rPr lang="en-US" sz="2400" dirty="0">
                <a:latin typeface="Raleway" pitchFamily="2" charset="0"/>
              </a:rPr>
            </a:br>
            <a:r>
              <a:rPr lang="en-US" sz="2400" dirty="0">
                <a:latin typeface="Raleway" pitchFamily="2" charset="0"/>
              </a:rPr>
              <a:t>has highlighted that </a:t>
            </a:r>
            <a:r>
              <a:rPr lang="en-US" sz="2400" dirty="0">
                <a:latin typeface="Raleway" pitchFamily="2" charset="0"/>
                <a:hlinkClick r:id="rId8"/>
              </a:rPr>
              <a:t>smoking has led to a £11.5 billion loss per year in economic output in the UK,</a:t>
            </a:r>
            <a:r>
              <a:rPr lang="en-US" sz="2400" dirty="0">
                <a:latin typeface="Raleway" pitchFamily="2" charset="0"/>
              </a:rPr>
              <a:t> among male smokers (see graph).</a:t>
            </a:r>
          </a:p>
          <a:p>
            <a:pPr marL="0" indent="0">
              <a:lnSpc>
                <a:spcPct val="100000"/>
              </a:lnSpc>
              <a:spcBef>
                <a:spcPts val="0"/>
              </a:spcBef>
              <a:spcAft>
                <a:spcPts val="1000"/>
              </a:spcAft>
              <a:buNone/>
            </a:pPr>
            <a:r>
              <a:rPr lang="en-US" sz="2400" dirty="0">
                <a:latin typeface="Raleway" pitchFamily="2" charset="0"/>
              </a:rPr>
              <a:t>Encouraging people to make healthy choices is important for the economy </a:t>
            </a:r>
            <a:r>
              <a:rPr lang="en-US" sz="2400" b="1" dirty="0">
                <a:latin typeface="Raleway" pitchFamily="2" charset="0"/>
              </a:rPr>
              <a:t>and </a:t>
            </a:r>
            <a:r>
              <a:rPr lang="en-US" sz="2400" dirty="0">
                <a:latin typeface="Raleway" pitchFamily="2" charset="0"/>
              </a:rPr>
              <a:t>personal health.</a:t>
            </a:r>
          </a:p>
        </p:txBody>
      </p:sp>
      <p:pic>
        <p:nvPicPr>
          <p:cNvPr id="18" name="Picture 17">
            <a:extLst>
              <a:ext uri="{FF2B5EF4-FFF2-40B4-BE49-F238E27FC236}">
                <a16:creationId xmlns:a16="http://schemas.microsoft.com/office/drawing/2014/main" id="{D8572050-6EE4-1A0A-B644-788F522A7F25}"/>
              </a:ext>
            </a:extLst>
          </p:cNvPr>
          <p:cNvPicPr>
            <a:picLocks noChangeAspect="1"/>
          </p:cNvPicPr>
          <p:nvPr/>
        </p:nvPicPr>
        <p:blipFill>
          <a:blip r:embed="rId9"/>
          <a:stretch>
            <a:fillRect/>
          </a:stretch>
        </p:blipFill>
        <p:spPr>
          <a:xfrm>
            <a:off x="5956238" y="2169456"/>
            <a:ext cx="5932586" cy="3457850"/>
          </a:xfrm>
          <a:prstGeom prst="rect">
            <a:avLst/>
          </a:prstGeom>
        </p:spPr>
      </p:pic>
    </p:spTree>
    <p:extLst>
      <p:ext uri="{BB962C8B-B14F-4D97-AF65-F5344CB8AC3E}">
        <p14:creationId xmlns:p14="http://schemas.microsoft.com/office/powerpoint/2010/main" val="2204663875"/>
      </p:ext>
    </p:extLst>
  </p:cSld>
  <p:clrMapOvr>
    <a:masterClrMapping/>
  </p:clrMapOvr>
  <p:extLst>
    <p:ext uri="{6950BFC3-D8DA-4A85-94F7-54DA5524770B}">
      <p188:commentRel xmlns:p188="http://schemas.microsoft.com/office/powerpoint/2018/8/main" r:id="rId3"/>
    </p:ext>
  </p:extLs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GB" sz="4000" b="1" dirty="0">
                <a:solidFill>
                  <a:srgbClr val="F05033"/>
                </a:solidFill>
                <a:latin typeface="Raleway SemiBold" panose="020B0503030101060003" pitchFamily="34" charset="77"/>
              </a:rPr>
              <a:t>3. Democratise access</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79625"/>
            <a:ext cx="10515600" cy="3218090"/>
          </a:xfrm>
        </p:spPr>
        <p:txBody>
          <a:bodyPr>
            <a:noAutofit/>
          </a:bodyPr>
          <a:lstStyle/>
          <a:p>
            <a:pPr marL="0" indent="0">
              <a:lnSpc>
                <a:spcPct val="100000"/>
              </a:lnSpc>
              <a:spcBef>
                <a:spcPts val="0"/>
              </a:spcBef>
              <a:spcAft>
                <a:spcPts val="1000"/>
              </a:spcAft>
              <a:buNone/>
            </a:pPr>
            <a:r>
              <a:rPr lang="en-GB" sz="2400" dirty="0">
                <a:latin typeface="Raleway" pitchFamily="2" charset="0"/>
              </a:rPr>
              <a:t>Achieving healthy ageing means granting everybody better access to preventative healthcare services:</a:t>
            </a:r>
          </a:p>
          <a:p>
            <a:pPr>
              <a:lnSpc>
                <a:spcPct val="100000"/>
              </a:lnSpc>
              <a:spcBef>
                <a:spcPts val="0"/>
              </a:spcBef>
              <a:spcAft>
                <a:spcPts val="1000"/>
              </a:spcAft>
            </a:pPr>
            <a:r>
              <a:rPr lang="en-US" sz="2400" dirty="0">
                <a:latin typeface="Raleway" pitchFamily="2" charset="0"/>
              </a:rPr>
              <a:t>HCPs should form partnerships with trusted local actors, e.g. NGOs and community-based </a:t>
            </a:r>
            <a:r>
              <a:rPr lang="en-GB" sz="2400" dirty="0">
                <a:latin typeface="Raleway" pitchFamily="2" charset="0"/>
              </a:rPr>
              <a:t>organisations, to deliver prevention in local settings such as homes, </a:t>
            </a:r>
            <a:r>
              <a:rPr lang="en-US" sz="2400" dirty="0">
                <a:latin typeface="Raleway" pitchFamily="2" charset="0"/>
              </a:rPr>
              <a:t>workplaces and places of worship.</a:t>
            </a:r>
          </a:p>
          <a:p>
            <a:pPr>
              <a:lnSpc>
                <a:spcPct val="100000"/>
              </a:lnSpc>
              <a:spcBef>
                <a:spcPts val="0"/>
              </a:spcBef>
              <a:spcAft>
                <a:spcPts val="1000"/>
              </a:spcAft>
            </a:pPr>
            <a:r>
              <a:rPr lang="en-GB" sz="2400" dirty="0">
                <a:latin typeface="Raleway" pitchFamily="2" charset="0"/>
              </a:rPr>
              <a:t>Person-centred</a:t>
            </a:r>
            <a:r>
              <a:rPr lang="en-US" sz="2400" dirty="0">
                <a:latin typeface="Raleway" pitchFamily="2" charset="0"/>
              </a:rPr>
              <a:t> care should be a central tenet of healthcare system delivery and healthcare coverage should be made universal.</a:t>
            </a:r>
            <a:endParaRPr lang="en-GB" sz="2400" dirty="0">
              <a:latin typeface="Raleway" pitchFamily="2" charset="0"/>
            </a:endParaRPr>
          </a:p>
        </p:txBody>
      </p:sp>
    </p:spTree>
    <p:extLst>
      <p:ext uri="{BB962C8B-B14F-4D97-AF65-F5344CB8AC3E}">
        <p14:creationId xmlns:p14="http://schemas.microsoft.com/office/powerpoint/2010/main" val="77123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GB" sz="4000" b="1" dirty="0">
                <a:solidFill>
                  <a:srgbClr val="F05033"/>
                </a:solidFill>
                <a:latin typeface="Raleway SemiBold" panose="020B0503030101060003" pitchFamily="34" charset="77"/>
              </a:rPr>
              <a:t>UHC enables people to live longer, healthier lives</a:t>
            </a:r>
          </a:p>
        </p:txBody>
      </p:sp>
      <p:pic>
        <p:nvPicPr>
          <p:cNvPr id="9" name="Picture 2" descr="Countries that invest in Universal Health Coverage (UHC) perform better on the Index">
            <a:extLst>
              <a:ext uri="{FF2B5EF4-FFF2-40B4-BE49-F238E27FC236}">
                <a16:creationId xmlns:a16="http://schemas.microsoft.com/office/drawing/2014/main" id="{D56B00F5-FFB8-4790-D7A4-13997DB9E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6615" y="1872121"/>
            <a:ext cx="6182893" cy="395999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D9C4EAEE-1A77-B168-B82E-2477F46C790B}"/>
              </a:ext>
            </a:extLst>
          </p:cNvPr>
          <p:cNvSpPr>
            <a:spLocks noGrp="1"/>
          </p:cNvSpPr>
          <p:nvPr>
            <p:ph idx="1"/>
          </p:nvPr>
        </p:nvSpPr>
        <p:spPr>
          <a:xfrm>
            <a:off x="886579" y="2131935"/>
            <a:ext cx="4610036" cy="3407682"/>
          </a:xfrm>
        </p:spPr>
        <p:txBody>
          <a:bodyPr>
            <a:noAutofit/>
          </a:bodyPr>
          <a:lstStyle/>
          <a:p>
            <a:pPr marL="0" indent="0">
              <a:lnSpc>
                <a:spcPct val="100000"/>
              </a:lnSpc>
              <a:spcBef>
                <a:spcPts val="0"/>
              </a:spcBef>
              <a:spcAft>
                <a:spcPts val="600"/>
              </a:spcAft>
              <a:buNone/>
            </a:pPr>
            <a:r>
              <a:rPr lang="en-US" sz="2400" dirty="0">
                <a:latin typeface="Raleway" pitchFamily="2" charset="0"/>
              </a:rPr>
              <a:t>Countries that invest in UHC perform better on the Index.</a:t>
            </a:r>
          </a:p>
          <a:p>
            <a:pPr marL="0" indent="0">
              <a:lnSpc>
                <a:spcPct val="100000"/>
              </a:lnSpc>
              <a:spcBef>
                <a:spcPts val="0"/>
              </a:spcBef>
              <a:spcAft>
                <a:spcPts val="600"/>
              </a:spcAft>
              <a:buNone/>
            </a:pPr>
            <a:r>
              <a:rPr lang="en-US" sz="2400" dirty="0">
                <a:latin typeface="Raleway" pitchFamily="2" charset="0"/>
              </a:rPr>
              <a:t>There has been a 40% increase in UHC coverage between 2000 and 2019, with the biggest improvements seen in lower-ranked countries. </a:t>
            </a:r>
          </a:p>
        </p:txBody>
      </p:sp>
    </p:spTree>
    <p:extLst>
      <p:ext uri="{BB962C8B-B14F-4D97-AF65-F5344CB8AC3E}">
        <p14:creationId xmlns:p14="http://schemas.microsoft.com/office/powerpoint/2010/main" val="95696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1007531" y="1356934"/>
            <a:ext cx="10515600" cy="3735161"/>
          </a:xfrm>
        </p:spPr>
        <p:txBody>
          <a:bodyPr wrap="none">
            <a:noAutofit/>
          </a:bodyPr>
          <a:lstStyle/>
          <a:p>
            <a:pPr>
              <a:lnSpc>
                <a:spcPct val="100000"/>
              </a:lnSpc>
              <a:spcAft>
                <a:spcPts val="1200"/>
              </a:spcAft>
            </a:pPr>
            <a:r>
              <a:rPr lang="en-US" sz="4000" b="1" dirty="0">
                <a:solidFill>
                  <a:srgbClr val="F05033"/>
                </a:solidFill>
                <a:latin typeface="Raleway SemiBold" panose="020B0503030101060003" pitchFamily="34" charset="77"/>
              </a:rPr>
              <a:t>So, if healthy ageing and prevention </a:t>
            </a:r>
            <a:br>
              <a:rPr lang="en-US" sz="4000" b="1" dirty="0">
                <a:solidFill>
                  <a:srgbClr val="F05033"/>
                </a:solidFill>
                <a:latin typeface="Raleway SemiBold" panose="020B0503030101060003" pitchFamily="34" charset="77"/>
              </a:rPr>
            </a:br>
            <a:r>
              <a:rPr lang="en-US" sz="4000" b="1" dirty="0">
                <a:solidFill>
                  <a:srgbClr val="F05033"/>
                </a:solidFill>
                <a:latin typeface="Raleway SemiBold" panose="020B0503030101060003" pitchFamily="34" charset="77"/>
              </a:rPr>
              <a:t>were Olympic disciplines…</a:t>
            </a:r>
            <a:br>
              <a:rPr lang="en-US" sz="4000" b="1" dirty="0">
                <a:solidFill>
                  <a:srgbClr val="F05033"/>
                </a:solidFill>
                <a:latin typeface="Raleway SemiBold" panose="020B0503030101060003" pitchFamily="34" charset="77"/>
              </a:rPr>
            </a:br>
            <a:br>
              <a:rPr lang="en-US" sz="4000" b="1" dirty="0">
                <a:solidFill>
                  <a:srgbClr val="F05033"/>
                </a:solidFill>
                <a:latin typeface="Raleway SemiBold" panose="020B0503030101060003" pitchFamily="34" charset="77"/>
              </a:rPr>
            </a:br>
            <a:r>
              <a:rPr lang="en-GB" sz="4000" b="1" dirty="0">
                <a:latin typeface="Raleway" pitchFamily="2" charset="0"/>
              </a:rPr>
              <a:t>…who would win?</a:t>
            </a:r>
            <a:br>
              <a:rPr lang="en-US" sz="4000" b="1" dirty="0">
                <a:latin typeface="Raleway" pitchFamily="2" charset="0"/>
              </a:rPr>
            </a:br>
            <a:endParaRPr lang="en-US" sz="4000" b="1" dirty="0">
              <a:solidFill>
                <a:srgbClr val="F05033"/>
              </a:solidFill>
              <a:latin typeface="Raleway SemiBold" panose="020B0503030101060003" pitchFamily="34" charset="77"/>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8792408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922865" y="353030"/>
            <a:ext cx="10515600" cy="1325563"/>
          </a:xfrm>
        </p:spPr>
        <p:txBody>
          <a:bodyPr>
            <a:normAutofit/>
          </a:bodyPr>
          <a:lstStyle/>
          <a:p>
            <a:r>
              <a:rPr lang="en-GB" sz="4000" b="1" dirty="0">
                <a:solidFill>
                  <a:srgbClr val="F05033"/>
                </a:solidFill>
                <a:latin typeface="Raleway SemiBold" panose="020B0503030101060003" pitchFamily="34" charset="77"/>
              </a:rPr>
              <a:t>4. Use technology</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79713" y="2055429"/>
            <a:ext cx="10280953" cy="3302761"/>
          </a:xfrm>
        </p:spPr>
        <p:txBody>
          <a:bodyPr>
            <a:noAutofit/>
          </a:bodyPr>
          <a:lstStyle/>
          <a:p>
            <a:pPr marL="0" indent="0">
              <a:lnSpc>
                <a:spcPct val="100000"/>
              </a:lnSpc>
              <a:spcBef>
                <a:spcPts val="0"/>
              </a:spcBef>
              <a:spcAft>
                <a:spcPts val="600"/>
              </a:spcAft>
              <a:buNone/>
            </a:pPr>
            <a:r>
              <a:rPr lang="en-GB" sz="2400" dirty="0">
                <a:latin typeface="Raleway" pitchFamily="2" charset="0"/>
              </a:rPr>
              <a:t>Countries should harness existing and new technologies to deliver prevention and achieve healthy ageing:</a:t>
            </a:r>
          </a:p>
          <a:p>
            <a:pPr>
              <a:lnSpc>
                <a:spcPct val="100000"/>
              </a:lnSpc>
              <a:spcBef>
                <a:spcPts val="0"/>
              </a:spcBef>
              <a:spcAft>
                <a:spcPts val="600"/>
              </a:spcAft>
            </a:pPr>
            <a:r>
              <a:rPr lang="en-US" sz="2400" dirty="0">
                <a:latin typeface="Raleway" pitchFamily="2" charset="0"/>
              </a:rPr>
              <a:t>Governments should </a:t>
            </a:r>
            <a:r>
              <a:rPr lang="en-GB" sz="2400" dirty="0">
                <a:latin typeface="Raleway" pitchFamily="2" charset="0"/>
              </a:rPr>
              <a:t>use</a:t>
            </a:r>
            <a:r>
              <a:rPr lang="en-US" sz="2400" dirty="0">
                <a:latin typeface="Raleway" pitchFamily="2" charset="0"/>
              </a:rPr>
              <a:t> technologies established during COVID-19 (e.g. mobile apps and dashboards), and patients should have better access and control over their health data.</a:t>
            </a:r>
          </a:p>
          <a:p>
            <a:pPr>
              <a:lnSpc>
                <a:spcPct val="100000"/>
              </a:lnSpc>
              <a:spcBef>
                <a:spcPts val="0"/>
              </a:spcBef>
              <a:spcAft>
                <a:spcPts val="600"/>
              </a:spcAft>
            </a:pPr>
            <a:r>
              <a:rPr lang="en-GB" sz="2400" dirty="0">
                <a:latin typeface="Raleway" pitchFamily="2" charset="0"/>
              </a:rPr>
              <a:t>Policymakers</a:t>
            </a:r>
            <a:r>
              <a:rPr lang="en-US" sz="2400" dirty="0">
                <a:latin typeface="Raleway" pitchFamily="2" charset="0"/>
              </a:rPr>
              <a:t> should seek to improve digital skills and literacy among individuals, and HCPs should receive adequate training on using technology for their practices.</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8558970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ies with a higher Index ranking and higher proportion of older adults also had a higher COVID-19 vaccination rate">
            <a:extLst>
              <a:ext uri="{FF2B5EF4-FFF2-40B4-BE49-F238E27FC236}">
                <a16:creationId xmlns:a16="http://schemas.microsoft.com/office/drawing/2014/main" id="{A0D54D65-BBC1-E734-DF2A-0A81E3B39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59" y="1998891"/>
            <a:ext cx="5747454" cy="395999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Going-for-gold-background-th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959152" y="268365"/>
            <a:ext cx="10515600" cy="1325563"/>
          </a:xfrm>
        </p:spPr>
        <p:txBody>
          <a:bodyPr>
            <a:noAutofit/>
          </a:bodyPr>
          <a:lstStyle/>
          <a:p>
            <a:r>
              <a:rPr lang="en-GB" sz="4000" b="1" dirty="0">
                <a:solidFill>
                  <a:srgbClr val="F05033"/>
                </a:solidFill>
                <a:latin typeface="Raleway SemiBold" panose="020B0503030101060003" pitchFamily="34" charset="77"/>
              </a:rPr>
              <a:t>COVID-19 showed how technology can be used to prevent ill health</a:t>
            </a:r>
          </a:p>
        </p:txBody>
      </p:sp>
      <p:sp>
        <p:nvSpPr>
          <p:cNvPr id="11" name="Content Placeholder 2">
            <a:extLst>
              <a:ext uri="{FF2B5EF4-FFF2-40B4-BE49-F238E27FC236}">
                <a16:creationId xmlns:a16="http://schemas.microsoft.com/office/drawing/2014/main" id="{BF0CBB99-28B5-2661-3157-44C273E11875}"/>
              </a:ext>
            </a:extLst>
          </p:cNvPr>
          <p:cNvSpPr>
            <a:spLocks noGrp="1"/>
          </p:cNvSpPr>
          <p:nvPr>
            <p:ph idx="1"/>
          </p:nvPr>
        </p:nvSpPr>
        <p:spPr>
          <a:xfrm>
            <a:off x="934961" y="1986796"/>
            <a:ext cx="4997956" cy="3959996"/>
          </a:xfrm>
        </p:spPr>
        <p:txBody>
          <a:bodyPr>
            <a:noAutofit/>
          </a:bodyPr>
          <a:lstStyle/>
          <a:p>
            <a:pPr marL="0" indent="0">
              <a:lnSpc>
                <a:spcPct val="100000"/>
              </a:lnSpc>
              <a:spcBef>
                <a:spcPts val="0"/>
              </a:spcBef>
              <a:spcAft>
                <a:spcPts val="600"/>
              </a:spcAft>
              <a:buNone/>
            </a:pPr>
            <a:r>
              <a:rPr lang="en-US" sz="2400" dirty="0">
                <a:latin typeface="Raleway" pitchFamily="2" charset="0"/>
              </a:rPr>
              <a:t>Novel mRNA technology was developed and rolled out efficiently for COVID-19 vaccines. </a:t>
            </a:r>
            <a:r>
              <a:rPr lang="en-US" sz="2400" dirty="0">
                <a:latin typeface="Raleway" pitchFamily="2" charset="0"/>
                <a:hlinkClick r:id="rId5"/>
              </a:rPr>
              <a:t>Vaccination saved over 1.4 million lives in Europe</a:t>
            </a:r>
            <a:r>
              <a:rPr lang="en-US" sz="2400" dirty="0">
                <a:latin typeface="Raleway" pitchFamily="2" charset="0"/>
              </a:rPr>
              <a:t>.</a:t>
            </a:r>
          </a:p>
          <a:p>
            <a:pPr marL="0" indent="0">
              <a:lnSpc>
                <a:spcPct val="100000"/>
              </a:lnSpc>
              <a:spcBef>
                <a:spcPts val="0"/>
              </a:spcBef>
              <a:spcAft>
                <a:spcPts val="600"/>
              </a:spcAft>
              <a:buNone/>
            </a:pPr>
            <a:r>
              <a:rPr lang="en-US" sz="2400" dirty="0">
                <a:latin typeface="Raleway" pitchFamily="2" charset="0"/>
              </a:rPr>
              <a:t>Vaccination delivery was successful in regions like the UK, with the creation of the NHS mobile app helping people to book appointments.</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6"/>
          <a:stretch>
            <a:fillRect/>
          </a:stretch>
        </p:blipFill>
        <p:spPr>
          <a:xfrm>
            <a:off x="10090597" y="5903246"/>
            <a:ext cx="1589774" cy="733219"/>
          </a:xfrm>
          <a:prstGeom prst="rect">
            <a:avLst/>
          </a:prstGeom>
        </p:spPr>
      </p:pic>
      <p:pic>
        <p:nvPicPr>
          <p:cNvPr id="16" name="Picture 15"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7"/>
          <a:stretch>
            <a:fillRect/>
          </a:stretch>
        </p:blipFill>
        <p:spPr>
          <a:xfrm>
            <a:off x="5702236" y="6019135"/>
            <a:ext cx="908483" cy="508474"/>
          </a:xfrm>
          <a:prstGeom prst="rect">
            <a:avLst/>
          </a:prstGeom>
        </p:spPr>
      </p:pic>
      <p:pic>
        <p:nvPicPr>
          <p:cNvPr id="17" name="Picture 16"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8"/>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1850616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Raleway" pitchFamily="2" charset="0"/>
              </a:rPr>
              <a:t>Conclusion</a:t>
            </a:r>
          </a:p>
        </p:txBody>
      </p:sp>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2" name="Title 1">
            <a:extLst>
              <a:ext uri="{FF2B5EF4-FFF2-40B4-BE49-F238E27FC236}">
                <a16:creationId xmlns:a16="http://schemas.microsoft.com/office/drawing/2014/main" id="{E2A60FF2-FE7F-CF75-01FB-308D14B6724D}"/>
              </a:ext>
            </a:extLst>
          </p:cNvPr>
          <p:cNvSpPr txBox="1">
            <a:spLocks/>
          </p:cNvSpPr>
          <p:nvPr/>
        </p:nvSpPr>
        <p:spPr>
          <a:xfrm>
            <a:off x="9835358" y="6023722"/>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
        <p:nvSpPr>
          <p:cNvPr id="17" name="Title 1">
            <a:extLst>
              <a:ext uri="{FF2B5EF4-FFF2-40B4-BE49-F238E27FC236}">
                <a16:creationId xmlns:a16="http://schemas.microsoft.com/office/drawing/2014/main" id="{547BD7B7-1B38-DEEB-9A38-4DAC1E45131B}"/>
              </a:ext>
            </a:extLst>
          </p:cNvPr>
          <p:cNvSpPr txBox="1">
            <a:spLocks/>
          </p:cNvSpPr>
          <p:nvPr/>
        </p:nvSpPr>
        <p:spPr>
          <a:xfrm>
            <a:off x="19355" y="262043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Conclusion</a:t>
            </a:r>
          </a:p>
        </p:txBody>
      </p:sp>
    </p:spTree>
    <p:extLst>
      <p:ext uri="{BB962C8B-B14F-4D97-AF65-F5344CB8AC3E}">
        <p14:creationId xmlns:p14="http://schemas.microsoft.com/office/powerpoint/2010/main" val="4658836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92555"/>
            <a:ext cx="10515600" cy="1325563"/>
          </a:xfrm>
        </p:spPr>
        <p:txBody>
          <a:bodyPr>
            <a:normAutofit/>
          </a:bodyPr>
          <a:lstStyle/>
          <a:p>
            <a:r>
              <a:rPr lang="en-US" sz="4000" b="1" dirty="0">
                <a:solidFill>
                  <a:srgbClr val="F05033"/>
                </a:solidFill>
                <a:latin typeface="Raleway SemiBold" panose="020B0503030101060003" pitchFamily="34" charset="77"/>
              </a:rPr>
              <a:t>Advancing healthy ageing: </a:t>
            </a:r>
            <a:br>
              <a:rPr lang="en-US" sz="4000" b="1" dirty="0">
                <a:solidFill>
                  <a:srgbClr val="F05033"/>
                </a:solidFill>
                <a:latin typeface="Raleway SemiBold" panose="020B0503030101060003" pitchFamily="34" charset="77"/>
              </a:rPr>
            </a:br>
            <a:r>
              <a:rPr lang="en-US" sz="4000" b="1" dirty="0">
                <a:solidFill>
                  <a:srgbClr val="F05033"/>
                </a:solidFill>
                <a:latin typeface="Raleway SemiBold" panose="020B0503030101060003" pitchFamily="34" charset="77"/>
              </a:rPr>
              <a:t>how do we prepare for Los Angeles 2028?</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3" y="1982858"/>
            <a:ext cx="10868027" cy="3701902"/>
          </a:xfrm>
        </p:spPr>
        <p:txBody>
          <a:bodyPr>
            <a:noAutofit/>
          </a:bodyPr>
          <a:lstStyle/>
          <a:p>
            <a:pPr marL="0" indent="0">
              <a:lnSpc>
                <a:spcPct val="100000"/>
              </a:lnSpc>
              <a:spcBef>
                <a:spcPts val="0"/>
              </a:spcBef>
              <a:spcAft>
                <a:spcPts val="600"/>
              </a:spcAft>
              <a:buNone/>
            </a:pPr>
            <a:r>
              <a:rPr lang="en-US" sz="2400" dirty="0">
                <a:latin typeface="Raleway" pitchFamily="2" charset="0"/>
              </a:rPr>
              <a:t>Governments, policymakers and health leaders should use the next four years and beyond to strive to improve healthy ageing and their populations’ health outcomes.</a:t>
            </a:r>
          </a:p>
          <a:p>
            <a:pPr marL="0" indent="0">
              <a:lnSpc>
                <a:spcPct val="100000"/>
              </a:lnSpc>
              <a:spcBef>
                <a:spcPts val="0"/>
              </a:spcBef>
              <a:spcAft>
                <a:spcPts val="600"/>
              </a:spcAft>
              <a:buNone/>
            </a:pPr>
            <a:r>
              <a:rPr lang="en-US" sz="2400" dirty="0">
                <a:latin typeface="Raleway" pitchFamily="2" charset="0"/>
              </a:rPr>
              <a:t>Since 2019, on the ILC’s Index only 33 out of 153 countries (22%) saw an increase in their overall metric scores. By 2028, we want to see increases across each healthy ageing metric in every country.</a:t>
            </a:r>
          </a:p>
          <a:p>
            <a:pPr marL="0" indent="0">
              <a:lnSpc>
                <a:spcPct val="100000"/>
              </a:lnSpc>
              <a:spcBef>
                <a:spcPts val="0"/>
              </a:spcBef>
              <a:spcAft>
                <a:spcPts val="600"/>
              </a:spcAft>
              <a:buNone/>
            </a:pPr>
            <a:r>
              <a:rPr lang="en-US" sz="2400" dirty="0">
                <a:latin typeface="Raleway" pitchFamily="2" charset="0"/>
              </a:rPr>
              <a:t>By investing more in prevention, promoting it, improving access, and </a:t>
            </a:r>
            <a:r>
              <a:rPr lang="en-GB" sz="2400" dirty="0">
                <a:latin typeface="Raleway" pitchFamily="2" charset="0"/>
              </a:rPr>
              <a:t>using </a:t>
            </a:r>
            <a:r>
              <a:rPr lang="en-US" sz="2400" dirty="0">
                <a:latin typeface="Raleway" pitchFamily="2" charset="0"/>
              </a:rPr>
              <a:t>technology effectively, we believe countries and territories can go for gold and achieve greater health for all.</a:t>
            </a:r>
            <a:endParaRPr lang="en-GB" sz="2400" dirty="0">
              <a:latin typeface="Raleway" pitchFamily="2" charset="0"/>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34905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1f0a7d-7ef2-47fb-929f-ff5051ede802" xsi:nil="true"/>
    <lcf76f155ced4ddcb4097134ff3c332f xmlns="733ded26-6e08-406e-be60-b6d4344c729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C869215280D5438F6D9D58E3EA416C" ma:contentTypeVersion="18" ma:contentTypeDescription="Create a new document." ma:contentTypeScope="" ma:versionID="fe15a01ebed81e219fb4b5184dcf5f2c">
  <xsd:schema xmlns:xsd="http://www.w3.org/2001/XMLSchema" xmlns:xs="http://www.w3.org/2001/XMLSchema" xmlns:p="http://schemas.microsoft.com/office/2006/metadata/properties" xmlns:ns2="733ded26-6e08-406e-be60-b6d4344c7291" xmlns:ns3="351f0a7d-7ef2-47fb-929f-ff5051ede802" targetNamespace="http://schemas.microsoft.com/office/2006/metadata/properties" ma:root="true" ma:fieldsID="ca240edbc628e1f1f16aca2920dc6832" ns2:_="" ns3:_="">
    <xsd:import namespace="733ded26-6e08-406e-be60-b6d4344c7291"/>
    <xsd:import namespace="351f0a7d-7ef2-47fb-929f-ff5051ede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ed26-6e08-406e-be60-b6d4344c7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256fc3-3f9c-408c-974c-60313b7197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1f0a7d-7ef2-47fb-929f-ff5051ede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614b66d-a44d-4f5d-aebf-3f9c17468ea6}" ma:internalName="TaxCatchAll" ma:showField="CatchAllData" ma:web="351f0a7d-7ef2-47fb-929f-ff5051ede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FCFC-4945-46D5-A7BE-00BC681DA4E7}">
  <ds:schemaRefs>
    <ds:schemaRef ds:uri="http://schemas.microsoft.com/sharepoint/v3/contenttype/forms"/>
  </ds:schemaRefs>
</ds:datastoreItem>
</file>

<file path=customXml/itemProps2.xml><?xml version="1.0" encoding="utf-8"?>
<ds:datastoreItem xmlns:ds="http://schemas.openxmlformats.org/officeDocument/2006/customXml" ds:itemID="{4D093A9A-BBF2-4A23-A4B0-03C35A2DD4A7}">
  <ds:schemaRefs>
    <ds:schemaRef ds:uri="http://schemas.microsoft.com/office/2006/metadata/properties"/>
    <ds:schemaRef ds:uri="http://www.w3.org/XML/1998/namespace"/>
    <ds:schemaRef ds:uri="351f0a7d-7ef2-47fb-929f-ff5051ede802"/>
    <ds:schemaRef ds:uri="http://purl.org/dc/terms/"/>
    <ds:schemaRef ds:uri="733ded26-6e08-406e-be60-b6d4344c729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139EB24-44D6-422F-AF18-84A915DA4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ed26-6e08-406e-be60-b6d4344c7291"/>
    <ds:schemaRef ds:uri="351f0a7d-7ef2-47fb-929f-ff5051ede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1835</TotalTime>
  <Words>7360</Words>
  <Application>Microsoft Office PowerPoint</Application>
  <PresentationFormat>Widescreen</PresentationFormat>
  <Paragraphs>862</Paragraphs>
  <Slides>93</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Aptos</vt:lpstr>
      <vt:lpstr>Arial</vt:lpstr>
      <vt:lpstr>Calibri</vt:lpstr>
      <vt:lpstr>Calibri Light</vt:lpstr>
      <vt:lpstr>Google Sans</vt:lpstr>
      <vt:lpstr>Raleway</vt:lpstr>
      <vt:lpstr>Raleway </vt:lpstr>
      <vt:lpstr>Raleway SemiBold</vt:lpstr>
      <vt:lpstr>Office Theme</vt:lpstr>
      <vt:lpstr>PowerPoint Presentation</vt:lpstr>
      <vt:lpstr>Contents</vt:lpstr>
      <vt:lpstr>Acknowledgements</vt:lpstr>
      <vt:lpstr>PowerPoint Presentation</vt:lpstr>
      <vt:lpstr>Physical activity and prevention are key for healthier lives</vt:lpstr>
      <vt:lpstr>Why are healthy ageing and prevention important?</vt:lpstr>
      <vt:lpstr>Healthy Ageing and Prevention Index</vt:lpstr>
      <vt:lpstr>How do countries compare when it comes to different aspects of healthy ageing?</vt:lpstr>
      <vt:lpstr>So, if healthy ageing and prevention  were Olympic disciplines…  …who would win? </vt:lpstr>
      <vt:lpstr>PowerPoint Presentation</vt:lpstr>
      <vt:lpstr>Our research findings</vt:lpstr>
      <vt:lpstr>Our Healthy Ageing Medal Table</vt:lpstr>
      <vt:lpstr>Our eight sporting categories</vt:lpstr>
      <vt:lpstr>Our eight sporting categories</vt:lpstr>
      <vt:lpstr>What should countries and territories  do to achieve healthy ageing?</vt:lpstr>
      <vt:lpstr>PowerPoint Presentation</vt:lpstr>
      <vt:lpstr>1. Jab-elin</vt:lpstr>
      <vt:lpstr>How did we measure the Jab-elin?</vt:lpstr>
      <vt:lpstr>Who wins gold in Jab-elin?</vt:lpstr>
      <vt:lpstr>Jab-elin top 10</vt:lpstr>
      <vt:lpstr>Our Jab-elin medalists Gold: Niue</vt:lpstr>
      <vt:lpstr>Our Jab-elin medalists Silver: Oman</vt:lpstr>
      <vt:lpstr>Our Jab-elin medalists Bronze: Bahrain</vt:lpstr>
      <vt:lpstr>Our Jab-elin medalists Bronze: Hungary</vt:lpstr>
      <vt:lpstr>Global childhood immunisation coverage since 2000 (WHO)</vt:lpstr>
      <vt:lpstr>2. Archery</vt:lpstr>
      <vt:lpstr>How did we measure Archery?</vt:lpstr>
      <vt:lpstr>Who wins gold in Archery?</vt:lpstr>
      <vt:lpstr>Archery top 10</vt:lpstr>
      <vt:lpstr>Our archery medalists Gold: South Korea</vt:lpstr>
      <vt:lpstr>Our archery medalists Silver: Denmark</vt:lpstr>
      <vt:lpstr>Our archery medalists Bronze: United Kingdom</vt:lpstr>
      <vt:lpstr>Measles and flu immunisation since 2000 (WHO/OECD)</vt:lpstr>
      <vt:lpstr>3. The Prevention Triathlon</vt:lpstr>
      <vt:lpstr>How did we measure the Prevention Triathlon?</vt:lpstr>
      <vt:lpstr>Who wins gold in the Prevention Triathlon?</vt:lpstr>
      <vt:lpstr>Prevention Triathlon top 10</vt:lpstr>
      <vt:lpstr>Our Prevention Triathlon medalists Gold: Nigeria</vt:lpstr>
      <vt:lpstr>Our Prevention Triathlon medalists Silver: Ghana</vt:lpstr>
      <vt:lpstr>Our Prevention triathlon medalists Bronze: Senegal</vt:lpstr>
      <vt:lpstr>Index findings on malnutrition</vt:lpstr>
      <vt:lpstr>4. Sport climbing</vt:lpstr>
      <vt:lpstr>How did we measure sport climbing?</vt:lpstr>
      <vt:lpstr>Who wins gold in our sport climbing?</vt:lpstr>
      <vt:lpstr>Sport climbing top 10</vt:lpstr>
      <vt:lpstr>Our sport climbing medalists Gold: Botswana</vt:lpstr>
      <vt:lpstr>Our sport climbing medalists Silver: Latvia</vt:lpstr>
      <vt:lpstr>Our sport climbing medalists Silver: Saudi Arabia</vt:lpstr>
      <vt:lpstr>Our sport climbing medalists Silver: Zimbabwe</vt:lpstr>
      <vt:lpstr>Our sport climbing medalists Bronze: Republic of the Congo</vt:lpstr>
      <vt:lpstr>5. Race walking</vt:lpstr>
      <vt:lpstr>How did we measure race walking?</vt:lpstr>
      <vt:lpstr>Who wins gold in race walking?</vt:lpstr>
      <vt:lpstr>Race walking top 10</vt:lpstr>
      <vt:lpstr>Our Race walking medalists Gold: Mozambique</vt:lpstr>
      <vt:lpstr>Our race walking medalists Gold: Uganda</vt:lpstr>
      <vt:lpstr>Our race walking medalists Silver: Lesotho</vt:lpstr>
      <vt:lpstr>Our race walking medalists Silver: Tanzania</vt:lpstr>
      <vt:lpstr>Our race walking medalists Bronze: Niue</vt:lpstr>
      <vt:lpstr>6. Marathon</vt:lpstr>
      <vt:lpstr>How did we measure our marathon?</vt:lpstr>
      <vt:lpstr>Who wins gold in our marathon?</vt:lpstr>
      <vt:lpstr>Marathon top 10</vt:lpstr>
      <vt:lpstr>Our marathon medalists Gold: Japan</vt:lpstr>
      <vt:lpstr>Our marathon medalists Silver: Singapore</vt:lpstr>
      <vt:lpstr>Our marathon medalists Bronze: South Korea</vt:lpstr>
      <vt:lpstr>7. 100m sprint</vt:lpstr>
      <vt:lpstr>How did we measure our 100m sprint?</vt:lpstr>
      <vt:lpstr>Who wins gold in our 100m sprint?</vt:lpstr>
      <vt:lpstr>100m sprint top 10</vt:lpstr>
      <vt:lpstr>Our 100m sprint medalists Gold: Monaco</vt:lpstr>
      <vt:lpstr>Our 100m sprint medalists Silver: Japan</vt:lpstr>
      <vt:lpstr>Our 100m sprint medalists Bronze: Guadeloupe</vt:lpstr>
      <vt:lpstr>8. Relay race</vt:lpstr>
      <vt:lpstr>How did we measure our relay race?</vt:lpstr>
      <vt:lpstr>Who wins gold in the Relay race?</vt:lpstr>
      <vt:lpstr>Relay race top 10</vt:lpstr>
      <vt:lpstr>Our relay race medalists Gold: Nordic Council</vt:lpstr>
      <vt:lpstr>Our relay race medalists Silver: G7</vt:lpstr>
      <vt:lpstr>Our relay race medalists Bronze: EU</vt:lpstr>
      <vt:lpstr>How do blocs compare across each of the Index metrics?</vt:lpstr>
      <vt:lpstr>PowerPoint Presentation</vt:lpstr>
      <vt:lpstr>What happens next: how do we improve healthy ageing? </vt:lpstr>
      <vt:lpstr>1. Invest in health systems</vt:lpstr>
      <vt:lpstr>Countries that spend more on prevention live longer, healthier lives</vt:lpstr>
      <vt:lpstr>2. Inspire and engage</vt:lpstr>
      <vt:lpstr>Making healthy lifestyle choices is economically important</vt:lpstr>
      <vt:lpstr>3. Democratise access</vt:lpstr>
      <vt:lpstr>UHC enables people to live longer, healthier lives</vt:lpstr>
      <vt:lpstr>4. Use technology</vt:lpstr>
      <vt:lpstr>COVID-19 showed how technology can be used to prevent ill health</vt:lpstr>
      <vt:lpstr>PowerPoint Presentation</vt:lpstr>
      <vt:lpstr>Advancing healthy ageing:  how do we prepare for Los Angeles 2028?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Caines</dc:creator>
  <cp:lastModifiedBy>Patrick Swain</cp:lastModifiedBy>
  <cp:revision>36</cp:revision>
  <cp:lastPrinted>2018-07-16T17:19:26Z</cp:lastPrinted>
  <dcterms:created xsi:type="dcterms:W3CDTF">2018-06-05T13:40:33Z</dcterms:created>
  <dcterms:modified xsi:type="dcterms:W3CDTF">2024-07-12T14:40:30Z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0x010100A3C869215280D5438F6D9D58E3EA416C</vt:lpwstr>
  </property>
  <property fmtid="{D5CDD505-2E9C-101B-9397-08002B2CF9AE}" pid="3" name="Order">
    <vt:r8>1743800</vt:r8>
  </property>
  <property fmtid="{D5CDD505-2E9C-101B-9397-08002B2CF9AE}" pid="4" name="MediaServiceImageTags">
    <vt:lpwstr/>
  </property>
</Properties>
</file>